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Poppins" pitchFamily="2" charset="77"/>
      <p:regular r:id="rId24"/>
      <p:bold r:id="rId25"/>
      <p:italic r:id="rId26"/>
      <p:boldItalic r:id="rId27"/>
    </p:embeddedFont>
    <p:embeddedFont>
      <p:font typeface="Poppins Bold" pitchFamily="2" charset="77"/>
      <p:regular r:id="rId28"/>
      <p:bold r:id="rId29"/>
    </p:embeddedFont>
    <p:embeddedFont>
      <p:font typeface="Poppins Medium" panose="020B0604020202020204" pitchFamily="34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11" autoAdjust="0"/>
  </p:normalViewPr>
  <p:slideViewPr>
    <p:cSldViewPr>
      <p:cViewPr varScale="1">
        <p:scale>
          <a:sx n="80" d="100"/>
          <a:sy n="80" d="100"/>
        </p:scale>
        <p:origin x="28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6.sv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8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4.svg"/><Relationship Id="rId18" Type="http://schemas.openxmlformats.org/officeDocument/2006/relationships/image" Target="../media/image89.png"/><Relationship Id="rId3" Type="http://schemas.openxmlformats.org/officeDocument/2006/relationships/image" Target="../media/image80.svg"/><Relationship Id="rId21" Type="http://schemas.openxmlformats.org/officeDocument/2006/relationships/image" Target="../media/image92.svg"/><Relationship Id="rId7" Type="http://schemas.openxmlformats.org/officeDocument/2006/relationships/image" Target="../media/image7.svg"/><Relationship Id="rId12" Type="http://schemas.openxmlformats.org/officeDocument/2006/relationships/image" Target="../media/image83.png"/><Relationship Id="rId17" Type="http://schemas.openxmlformats.org/officeDocument/2006/relationships/image" Target="../media/image88.svg"/><Relationship Id="rId2" Type="http://schemas.openxmlformats.org/officeDocument/2006/relationships/image" Target="../media/image79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9.svg"/><Relationship Id="rId5" Type="http://schemas.openxmlformats.org/officeDocument/2006/relationships/image" Target="../media/image82.svg"/><Relationship Id="rId15" Type="http://schemas.openxmlformats.org/officeDocument/2006/relationships/image" Target="../media/image86.svg"/><Relationship Id="rId10" Type="http://schemas.openxmlformats.org/officeDocument/2006/relationships/image" Target="../media/image48.png"/><Relationship Id="rId19" Type="http://schemas.openxmlformats.org/officeDocument/2006/relationships/image" Target="../media/image90.svg"/><Relationship Id="rId4" Type="http://schemas.openxmlformats.org/officeDocument/2006/relationships/image" Target="../media/image81.png"/><Relationship Id="rId9" Type="http://schemas.openxmlformats.org/officeDocument/2006/relationships/image" Target="../media/image17.svg"/><Relationship Id="rId14" Type="http://schemas.openxmlformats.org/officeDocument/2006/relationships/image" Target="../media/image85.png"/><Relationship Id="rId2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sv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4.svg"/><Relationship Id="rId21" Type="http://schemas.openxmlformats.org/officeDocument/2006/relationships/image" Target="../media/image108.svg"/><Relationship Id="rId7" Type="http://schemas.openxmlformats.org/officeDocument/2006/relationships/image" Target="../media/image43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5" Type="http://schemas.openxmlformats.org/officeDocument/2006/relationships/image" Target="../media/image112.svg"/><Relationship Id="rId2" Type="http://schemas.openxmlformats.org/officeDocument/2006/relationships/image" Target="../media/image93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7.svg"/><Relationship Id="rId24" Type="http://schemas.openxmlformats.org/officeDocument/2006/relationships/image" Target="../media/image111.png"/><Relationship Id="rId5" Type="http://schemas.openxmlformats.org/officeDocument/2006/relationships/image" Target="../media/image96.svg"/><Relationship Id="rId15" Type="http://schemas.openxmlformats.org/officeDocument/2006/relationships/image" Target="../media/image102.svg"/><Relationship Id="rId23" Type="http://schemas.openxmlformats.org/officeDocument/2006/relationships/image" Target="../media/image110.svg"/><Relationship Id="rId28" Type="http://schemas.openxmlformats.org/officeDocument/2006/relationships/image" Target="../media/image115.png"/><Relationship Id="rId10" Type="http://schemas.openxmlformats.org/officeDocument/2006/relationships/image" Target="../media/image16.png"/><Relationship Id="rId19" Type="http://schemas.openxmlformats.org/officeDocument/2006/relationships/image" Target="../media/image106.svg"/><Relationship Id="rId4" Type="http://schemas.openxmlformats.org/officeDocument/2006/relationships/image" Target="../media/image95.png"/><Relationship Id="rId9" Type="http://schemas.openxmlformats.org/officeDocument/2006/relationships/image" Target="../media/image98.sv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svg"/><Relationship Id="rId18" Type="http://schemas.openxmlformats.org/officeDocument/2006/relationships/image" Target="../media/image123.png"/><Relationship Id="rId26" Type="http://schemas.openxmlformats.org/officeDocument/2006/relationships/image" Target="../media/image107.png"/><Relationship Id="rId3" Type="http://schemas.openxmlformats.org/officeDocument/2006/relationships/image" Target="../media/image94.svg"/><Relationship Id="rId21" Type="http://schemas.openxmlformats.org/officeDocument/2006/relationships/image" Target="../media/image102.svg"/><Relationship Id="rId7" Type="http://schemas.openxmlformats.org/officeDocument/2006/relationships/image" Target="../media/image43.svg"/><Relationship Id="rId12" Type="http://schemas.openxmlformats.org/officeDocument/2006/relationships/image" Target="../media/image99.png"/><Relationship Id="rId17" Type="http://schemas.openxmlformats.org/officeDocument/2006/relationships/image" Target="../media/image122.svg"/><Relationship Id="rId25" Type="http://schemas.openxmlformats.org/officeDocument/2006/relationships/image" Target="../media/image106.svg"/><Relationship Id="rId2" Type="http://schemas.openxmlformats.org/officeDocument/2006/relationships/image" Target="../media/image93.png"/><Relationship Id="rId16" Type="http://schemas.openxmlformats.org/officeDocument/2006/relationships/image" Target="../media/image121.png"/><Relationship Id="rId20" Type="http://schemas.openxmlformats.org/officeDocument/2006/relationships/image" Target="../media/image101.png"/><Relationship Id="rId29" Type="http://schemas.openxmlformats.org/officeDocument/2006/relationships/image" Target="../media/image1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7.svg"/><Relationship Id="rId24" Type="http://schemas.openxmlformats.org/officeDocument/2006/relationships/image" Target="../media/image105.png"/><Relationship Id="rId5" Type="http://schemas.openxmlformats.org/officeDocument/2006/relationships/image" Target="../media/image96.svg"/><Relationship Id="rId15" Type="http://schemas.openxmlformats.org/officeDocument/2006/relationships/image" Target="../media/image120.svg"/><Relationship Id="rId23" Type="http://schemas.openxmlformats.org/officeDocument/2006/relationships/image" Target="../media/image104.svg"/><Relationship Id="rId28" Type="http://schemas.openxmlformats.org/officeDocument/2006/relationships/image" Target="../media/image109.png"/><Relationship Id="rId10" Type="http://schemas.openxmlformats.org/officeDocument/2006/relationships/image" Target="../media/image16.png"/><Relationship Id="rId19" Type="http://schemas.openxmlformats.org/officeDocument/2006/relationships/image" Target="../media/image124.svg"/><Relationship Id="rId4" Type="http://schemas.openxmlformats.org/officeDocument/2006/relationships/image" Target="../media/image95.png"/><Relationship Id="rId9" Type="http://schemas.openxmlformats.org/officeDocument/2006/relationships/image" Target="../media/image98.svg"/><Relationship Id="rId14" Type="http://schemas.openxmlformats.org/officeDocument/2006/relationships/image" Target="../media/image119.png"/><Relationship Id="rId22" Type="http://schemas.openxmlformats.org/officeDocument/2006/relationships/image" Target="../media/image103.png"/><Relationship Id="rId27" Type="http://schemas.openxmlformats.org/officeDocument/2006/relationships/image" Target="../media/image10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7.svg"/><Relationship Id="rId18" Type="http://schemas.openxmlformats.org/officeDocument/2006/relationships/image" Target="../media/image12.png"/><Relationship Id="rId26" Type="http://schemas.openxmlformats.org/officeDocument/2006/relationships/image" Target="../media/image50.png"/><Relationship Id="rId3" Type="http://schemas.openxmlformats.org/officeDocument/2006/relationships/image" Target="../media/image33.svg"/><Relationship Id="rId21" Type="http://schemas.openxmlformats.org/officeDocument/2006/relationships/image" Target="../media/image45.svg"/><Relationship Id="rId7" Type="http://schemas.openxmlformats.org/officeDocument/2006/relationships/image" Target="../media/image37.svg"/><Relationship Id="rId12" Type="http://schemas.openxmlformats.org/officeDocument/2006/relationships/image" Target="../media/image16.png"/><Relationship Id="rId17" Type="http://schemas.openxmlformats.org/officeDocument/2006/relationships/image" Target="../media/image43.svg"/><Relationship Id="rId25" Type="http://schemas.openxmlformats.org/officeDocument/2006/relationships/image" Target="../media/image49.svg"/><Relationship Id="rId2" Type="http://schemas.openxmlformats.org/officeDocument/2006/relationships/image" Target="../media/image32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29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24" Type="http://schemas.openxmlformats.org/officeDocument/2006/relationships/image" Target="../media/image48.png"/><Relationship Id="rId5" Type="http://schemas.openxmlformats.org/officeDocument/2006/relationships/image" Target="../media/image35.svg"/><Relationship Id="rId15" Type="http://schemas.openxmlformats.org/officeDocument/2006/relationships/image" Target="../media/image15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10" Type="http://schemas.openxmlformats.org/officeDocument/2006/relationships/image" Target="../media/image40.png"/><Relationship Id="rId19" Type="http://schemas.openxmlformats.org/officeDocument/2006/relationships/image" Target="../media/image13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14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sv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12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5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1.svg"/><Relationship Id="rId5" Type="http://schemas.openxmlformats.org/officeDocument/2006/relationships/image" Target="../media/image43.svg"/><Relationship Id="rId10" Type="http://schemas.openxmlformats.org/officeDocument/2006/relationships/image" Target="../media/image60.png"/><Relationship Id="rId4" Type="http://schemas.openxmlformats.org/officeDocument/2006/relationships/image" Target="../media/image42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5.png"/><Relationship Id="rId3" Type="http://schemas.openxmlformats.org/officeDocument/2006/relationships/image" Target="../media/image5.svg"/><Relationship Id="rId7" Type="http://schemas.openxmlformats.org/officeDocument/2006/relationships/image" Target="../media/image19.svg"/><Relationship Id="rId12" Type="http://schemas.openxmlformats.org/officeDocument/2006/relationships/image" Target="../media/image6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63.png"/><Relationship Id="rId5" Type="http://schemas.openxmlformats.org/officeDocument/2006/relationships/image" Target="../media/image28.svg"/><Relationship Id="rId10" Type="http://schemas.openxmlformats.org/officeDocument/2006/relationships/image" Target="../media/image62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6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8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12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6250781" y="0"/>
            <a:ext cx="5786438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416564" cy="10287000"/>
            <a:chOff x="0" y="0"/>
            <a:chExt cx="274345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3457" cy="2709333"/>
            </a:xfrm>
            <a:custGeom>
              <a:avLst/>
              <a:gdLst/>
              <a:ahLst/>
              <a:cxnLst/>
              <a:rect l="l" t="t" r="r" b="b"/>
              <a:pathLst>
                <a:path w="2743457" h="2709333">
                  <a:moveTo>
                    <a:pt x="0" y="0"/>
                  </a:moveTo>
                  <a:lnTo>
                    <a:pt x="2743457" y="0"/>
                  </a:lnTo>
                  <a:lnTo>
                    <a:pt x="2743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743457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97067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88614" y="1965971"/>
            <a:ext cx="8091379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43325" y="4590626"/>
            <a:ext cx="8949081" cy="2835231"/>
            <a:chOff x="0" y="0"/>
            <a:chExt cx="11932108" cy="378030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11932108" cy="804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20"/>
                </a:lnSpc>
              </a:pPr>
              <a:r>
                <a:rPr lang="en-US" sz="35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2. What age group do you belong to?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39835"/>
              <a:ext cx="11932108" cy="804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2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976181"/>
              <a:ext cx="11932108" cy="804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2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6449" y="1319606"/>
            <a:ext cx="7984979" cy="7455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408296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46993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3106" y="-522464"/>
            <a:ext cx="9108873" cy="117921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61953" y="2219625"/>
            <a:ext cx="8091379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51723" y="4424099"/>
            <a:ext cx="7311838" cy="3001759"/>
            <a:chOff x="0" y="0"/>
            <a:chExt cx="9749117" cy="40023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9749117" cy="158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3. What methods do you currently use to track food freshness?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99470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354739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408296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46993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61953" y="2219625"/>
            <a:ext cx="8091379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43325" y="4590626"/>
            <a:ext cx="7311838" cy="2983423"/>
            <a:chOff x="0" y="0"/>
            <a:chExt cx="9749117" cy="39778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9749117" cy="1565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20"/>
                </a:lnSpc>
              </a:pPr>
              <a:r>
                <a:rPr lang="en-US" sz="337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4. How often do you throw away food due to spoilage?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75021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0291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3079" y="869615"/>
            <a:ext cx="9526553" cy="86210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408296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46993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61953" y="2219625"/>
            <a:ext cx="8091379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43325" y="4590626"/>
            <a:ext cx="7311838" cy="4755073"/>
            <a:chOff x="0" y="0"/>
            <a:chExt cx="9749117" cy="63400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9749117" cy="392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20"/>
                </a:lnSpc>
              </a:pPr>
              <a:r>
                <a:rPr lang="en-US" sz="337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5. Which features would you find most valuable in a food expiration tracker? (Rank in order of importance)</a:t>
              </a:r>
            </a:p>
            <a:p>
              <a:pPr algn="l">
                <a:lnSpc>
                  <a:spcPts val="4720"/>
                </a:lnSpc>
              </a:pPr>
              <a:endParaRPr lang="en-US" sz="33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437221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692491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2491" y="-667444"/>
            <a:ext cx="10986062" cy="116218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408296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46993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61953" y="2219625"/>
            <a:ext cx="8091379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51723" y="3814837"/>
            <a:ext cx="7311838" cy="5741227"/>
            <a:chOff x="0" y="0"/>
            <a:chExt cx="9749117" cy="765497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9749117" cy="5223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0"/>
                </a:lnSpc>
              </a:pPr>
              <a:r>
                <a:rPr lang="en-US" sz="317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6. The average family of four wastes approximately 600 pounds of food each year, which is about 25% of their total food purchases. Given this context, how much would you be willing to pay for the Food Expiration Tracker?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52094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007364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8177" y="1400333"/>
            <a:ext cx="10441775" cy="74863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74307" cy="10287000"/>
            <a:chOff x="0" y="0"/>
            <a:chExt cx="236360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603" cy="2709333"/>
            </a:xfrm>
            <a:custGeom>
              <a:avLst/>
              <a:gdLst/>
              <a:ahLst/>
              <a:cxnLst/>
              <a:rect l="l" t="t" r="r" b="b"/>
              <a:pathLst>
                <a:path w="2363603" h="2709333">
                  <a:moveTo>
                    <a:pt x="0" y="0"/>
                  </a:moveTo>
                  <a:lnTo>
                    <a:pt x="2363603" y="0"/>
                  </a:lnTo>
                  <a:lnTo>
                    <a:pt x="2363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363603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46993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61953" y="2219625"/>
            <a:ext cx="8091379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51723" y="3814837"/>
            <a:ext cx="7311838" cy="4055302"/>
            <a:chOff x="0" y="0"/>
            <a:chExt cx="9749117" cy="540707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9749117" cy="2975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0"/>
                </a:lnSpc>
              </a:pPr>
              <a:r>
                <a:rPr lang="en-US" sz="317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7. How much would you be willing to pay for a recipe subscription service that is tailored to the contents of your fridge?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504194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759464"/>
              <a:ext cx="9749117" cy="647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8798" y="147894"/>
            <a:ext cx="10296465" cy="105696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74307" cy="10287000"/>
            <a:chOff x="0" y="0"/>
            <a:chExt cx="236360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603" cy="2709333"/>
            </a:xfrm>
            <a:custGeom>
              <a:avLst/>
              <a:gdLst/>
              <a:ahLst/>
              <a:cxnLst/>
              <a:rect l="l" t="t" r="r" b="b"/>
              <a:pathLst>
                <a:path w="2363603" h="2709333">
                  <a:moveTo>
                    <a:pt x="0" y="0"/>
                  </a:moveTo>
                  <a:lnTo>
                    <a:pt x="2363603" y="0"/>
                  </a:lnTo>
                  <a:lnTo>
                    <a:pt x="2363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363603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46993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944100" y="635518"/>
          <a:ext cx="7315200" cy="411480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Utility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-71.97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13.31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761953" y="2219625"/>
            <a:ext cx="8091379" cy="198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CONJOINT</a:t>
            </a:r>
          </a:p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9944100" y="5441264"/>
          <a:ext cx="7315200" cy="411480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Utility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-55.54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33.21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6946993" y="41795"/>
            <a:ext cx="7315200" cy="59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Human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0282" y="4847541"/>
            <a:ext cx="7315200" cy="59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64592" y="6390355"/>
            <a:ext cx="3086100" cy="1543050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CA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19075"/>
              <a:ext cx="698500" cy="625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643934" y="4970360"/>
            <a:ext cx="4303059" cy="4114800"/>
          </a:xfrm>
          <a:custGeom>
            <a:avLst/>
            <a:gdLst/>
            <a:ahLst/>
            <a:cxnLst/>
            <a:rect l="l" t="t" r="r" b="b"/>
            <a:pathLst>
              <a:path w="4303059" h="4114800">
                <a:moveTo>
                  <a:pt x="0" y="0"/>
                </a:moveTo>
                <a:lnTo>
                  <a:pt x="4303059" y="0"/>
                </a:lnTo>
                <a:lnTo>
                  <a:pt x="430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79315" y="6249176"/>
            <a:ext cx="7311838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1$ =1.97 util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4132" y="6769389"/>
            <a:ext cx="7311838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1$ =2.9 util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74307" cy="10287000"/>
            <a:chOff x="0" y="0"/>
            <a:chExt cx="236360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603" cy="2709333"/>
            </a:xfrm>
            <a:custGeom>
              <a:avLst/>
              <a:gdLst/>
              <a:ahLst/>
              <a:cxnLst/>
              <a:rect l="l" t="t" r="r" b="b"/>
              <a:pathLst>
                <a:path w="2363603" h="2709333">
                  <a:moveTo>
                    <a:pt x="0" y="0"/>
                  </a:moveTo>
                  <a:lnTo>
                    <a:pt x="2363603" y="0"/>
                  </a:lnTo>
                  <a:lnTo>
                    <a:pt x="2363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363603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46993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0656" y="4509515"/>
            <a:ext cx="10600132" cy="592989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0656" y="-247826"/>
            <a:ext cx="10600132" cy="592989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1953" y="2219625"/>
            <a:ext cx="8091379" cy="198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CONJOINT</a:t>
            </a:r>
          </a:p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88128"/>
            <a:ext cx="6310273" cy="308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 features across both Human and AI survey participants:</a:t>
            </a:r>
          </a:p>
          <a:p>
            <a:pPr marL="1079509" lvl="2" indent="-359836" algn="l">
              <a:lnSpc>
                <a:spcPts val="625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Wastage Insights</a:t>
            </a:r>
          </a:p>
          <a:p>
            <a:pPr marL="1079509" lvl="2" indent="-359836" algn="l">
              <a:lnSpc>
                <a:spcPts val="625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Grocery Cart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995" y="2800113"/>
            <a:ext cx="1012785" cy="1012785"/>
            <a:chOff x="0" y="0"/>
            <a:chExt cx="266742" cy="266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742" cy="266742"/>
            </a:xfrm>
            <a:custGeom>
              <a:avLst/>
              <a:gdLst/>
              <a:ahLst/>
              <a:cxnLst/>
              <a:rect l="l" t="t" r="r" b="b"/>
              <a:pathLst>
                <a:path w="266742" h="266742">
                  <a:moveTo>
                    <a:pt x="133371" y="0"/>
                  </a:moveTo>
                  <a:lnTo>
                    <a:pt x="133371" y="0"/>
                  </a:lnTo>
                  <a:cubicBezTo>
                    <a:pt x="207030" y="0"/>
                    <a:pt x="266742" y="59712"/>
                    <a:pt x="266742" y="133371"/>
                  </a:cubicBezTo>
                  <a:lnTo>
                    <a:pt x="266742" y="133371"/>
                  </a:lnTo>
                  <a:cubicBezTo>
                    <a:pt x="266742" y="207030"/>
                    <a:pt x="207030" y="266742"/>
                    <a:pt x="133371" y="266742"/>
                  </a:cubicBezTo>
                  <a:lnTo>
                    <a:pt x="133371" y="266742"/>
                  </a:lnTo>
                  <a:cubicBezTo>
                    <a:pt x="59712" y="266742"/>
                    <a:pt x="0" y="207030"/>
                    <a:pt x="0" y="133371"/>
                  </a:cubicBezTo>
                  <a:lnTo>
                    <a:pt x="0" y="133371"/>
                  </a:lnTo>
                  <a:cubicBezTo>
                    <a:pt x="0" y="59712"/>
                    <a:pt x="59712" y="0"/>
                    <a:pt x="133371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66742" cy="485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4995" y="4329176"/>
            <a:ext cx="1012785" cy="1012785"/>
            <a:chOff x="0" y="0"/>
            <a:chExt cx="266742" cy="2667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742" cy="266742"/>
            </a:xfrm>
            <a:custGeom>
              <a:avLst/>
              <a:gdLst/>
              <a:ahLst/>
              <a:cxnLst/>
              <a:rect l="l" t="t" r="r" b="b"/>
              <a:pathLst>
                <a:path w="266742" h="266742">
                  <a:moveTo>
                    <a:pt x="133371" y="0"/>
                  </a:moveTo>
                  <a:lnTo>
                    <a:pt x="133371" y="0"/>
                  </a:lnTo>
                  <a:cubicBezTo>
                    <a:pt x="207030" y="0"/>
                    <a:pt x="266742" y="59712"/>
                    <a:pt x="266742" y="133371"/>
                  </a:cubicBezTo>
                  <a:lnTo>
                    <a:pt x="266742" y="133371"/>
                  </a:lnTo>
                  <a:cubicBezTo>
                    <a:pt x="266742" y="207030"/>
                    <a:pt x="207030" y="266742"/>
                    <a:pt x="133371" y="266742"/>
                  </a:cubicBezTo>
                  <a:lnTo>
                    <a:pt x="133371" y="266742"/>
                  </a:lnTo>
                  <a:cubicBezTo>
                    <a:pt x="59712" y="266742"/>
                    <a:pt x="0" y="207030"/>
                    <a:pt x="0" y="133371"/>
                  </a:cubicBezTo>
                  <a:lnTo>
                    <a:pt x="0" y="133371"/>
                  </a:lnTo>
                  <a:cubicBezTo>
                    <a:pt x="0" y="59712"/>
                    <a:pt x="59712" y="0"/>
                    <a:pt x="133371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19075"/>
              <a:ext cx="266742" cy="485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4995" y="5858240"/>
            <a:ext cx="1012785" cy="1012785"/>
            <a:chOff x="0" y="0"/>
            <a:chExt cx="266742" cy="2667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742" cy="266742"/>
            </a:xfrm>
            <a:custGeom>
              <a:avLst/>
              <a:gdLst/>
              <a:ahLst/>
              <a:cxnLst/>
              <a:rect l="l" t="t" r="r" b="b"/>
              <a:pathLst>
                <a:path w="266742" h="266742">
                  <a:moveTo>
                    <a:pt x="133371" y="0"/>
                  </a:moveTo>
                  <a:lnTo>
                    <a:pt x="133371" y="0"/>
                  </a:lnTo>
                  <a:cubicBezTo>
                    <a:pt x="207030" y="0"/>
                    <a:pt x="266742" y="59712"/>
                    <a:pt x="266742" y="133371"/>
                  </a:cubicBezTo>
                  <a:lnTo>
                    <a:pt x="266742" y="133371"/>
                  </a:lnTo>
                  <a:cubicBezTo>
                    <a:pt x="266742" y="207030"/>
                    <a:pt x="207030" y="266742"/>
                    <a:pt x="133371" y="266742"/>
                  </a:cubicBezTo>
                  <a:lnTo>
                    <a:pt x="133371" y="266742"/>
                  </a:lnTo>
                  <a:cubicBezTo>
                    <a:pt x="59712" y="266742"/>
                    <a:pt x="0" y="207030"/>
                    <a:pt x="0" y="133371"/>
                  </a:cubicBezTo>
                  <a:lnTo>
                    <a:pt x="0" y="133371"/>
                  </a:lnTo>
                  <a:cubicBezTo>
                    <a:pt x="0" y="59712"/>
                    <a:pt x="59712" y="0"/>
                    <a:pt x="133371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19075"/>
              <a:ext cx="266742" cy="485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4995" y="7387304"/>
            <a:ext cx="1012785" cy="1012785"/>
            <a:chOff x="0" y="0"/>
            <a:chExt cx="266742" cy="2667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6742" cy="266742"/>
            </a:xfrm>
            <a:custGeom>
              <a:avLst/>
              <a:gdLst/>
              <a:ahLst/>
              <a:cxnLst/>
              <a:rect l="l" t="t" r="r" b="b"/>
              <a:pathLst>
                <a:path w="266742" h="266742">
                  <a:moveTo>
                    <a:pt x="133371" y="0"/>
                  </a:moveTo>
                  <a:lnTo>
                    <a:pt x="133371" y="0"/>
                  </a:lnTo>
                  <a:cubicBezTo>
                    <a:pt x="207030" y="0"/>
                    <a:pt x="266742" y="59712"/>
                    <a:pt x="266742" y="133371"/>
                  </a:cubicBezTo>
                  <a:lnTo>
                    <a:pt x="266742" y="133371"/>
                  </a:lnTo>
                  <a:cubicBezTo>
                    <a:pt x="266742" y="207030"/>
                    <a:pt x="207030" y="266742"/>
                    <a:pt x="133371" y="266742"/>
                  </a:cubicBezTo>
                  <a:lnTo>
                    <a:pt x="133371" y="266742"/>
                  </a:lnTo>
                  <a:cubicBezTo>
                    <a:pt x="59712" y="266742"/>
                    <a:pt x="0" y="207030"/>
                    <a:pt x="0" y="133371"/>
                  </a:cubicBezTo>
                  <a:lnTo>
                    <a:pt x="0" y="133371"/>
                  </a:lnTo>
                  <a:cubicBezTo>
                    <a:pt x="0" y="59712"/>
                    <a:pt x="59712" y="0"/>
                    <a:pt x="133371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19075"/>
              <a:ext cx="266742" cy="485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94995" y="1009650"/>
            <a:ext cx="9108880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286372" y="0"/>
            <a:ext cx="6001628" cy="10287000"/>
            <a:chOff x="0" y="0"/>
            <a:chExt cx="1580676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80676" cy="2709333"/>
            </a:xfrm>
            <a:custGeom>
              <a:avLst/>
              <a:gdLst/>
              <a:ahLst/>
              <a:cxnLst/>
              <a:rect l="l" t="t" r="r" b="b"/>
              <a:pathLst>
                <a:path w="1580676" h="2709333">
                  <a:moveTo>
                    <a:pt x="0" y="0"/>
                  </a:moveTo>
                  <a:lnTo>
                    <a:pt x="1580676" y="0"/>
                  </a:lnTo>
                  <a:lnTo>
                    <a:pt x="15806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19075"/>
              <a:ext cx="1580676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 flipV="1">
            <a:off x="17259300" y="-889283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-3230236" y="-25164"/>
            <a:ext cx="4876811" cy="4267210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286372" y="775646"/>
            <a:ext cx="506109" cy="506109"/>
          </a:xfrm>
          <a:custGeom>
            <a:avLst/>
            <a:gdLst/>
            <a:ahLst/>
            <a:cxnLst/>
            <a:rect l="l" t="t" r="r" b="b"/>
            <a:pathLst>
              <a:path w="506109" h="506109">
                <a:moveTo>
                  <a:pt x="0" y="0"/>
                </a:moveTo>
                <a:lnTo>
                  <a:pt x="506109" y="0"/>
                </a:lnTo>
                <a:lnTo>
                  <a:pt x="506109" y="506108"/>
                </a:lnTo>
                <a:lnTo>
                  <a:pt x="0" y="506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490716" y="10007310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8" y="0"/>
                </a:lnTo>
                <a:lnTo>
                  <a:pt x="1906338" y="786365"/>
                </a:lnTo>
                <a:lnTo>
                  <a:pt x="0" y="786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 flipH="1">
            <a:off x="11261541" y="-1541481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2049662" y="0"/>
                </a:moveTo>
                <a:lnTo>
                  <a:pt x="0" y="0"/>
                </a:lnTo>
                <a:lnTo>
                  <a:pt x="0" y="2049662"/>
                </a:lnTo>
                <a:lnTo>
                  <a:pt x="2049662" y="2049662"/>
                </a:lnTo>
                <a:lnTo>
                  <a:pt x="204966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04336" y="8188396"/>
            <a:ext cx="1242194" cy="1675810"/>
          </a:xfrm>
          <a:custGeom>
            <a:avLst/>
            <a:gdLst/>
            <a:ahLst/>
            <a:cxnLst/>
            <a:rect l="l" t="t" r="r" b="b"/>
            <a:pathLst>
              <a:path w="1242194" h="1675810">
                <a:moveTo>
                  <a:pt x="0" y="0"/>
                </a:moveTo>
                <a:lnTo>
                  <a:pt x="1242194" y="0"/>
                </a:lnTo>
                <a:lnTo>
                  <a:pt x="1242194" y="1675810"/>
                </a:lnTo>
                <a:lnTo>
                  <a:pt x="0" y="1675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1320811" y="-1377674"/>
            <a:ext cx="2186792" cy="2406374"/>
          </a:xfrm>
          <a:custGeom>
            <a:avLst/>
            <a:gdLst/>
            <a:ahLst/>
            <a:cxnLst/>
            <a:rect l="l" t="t" r="r" b="b"/>
            <a:pathLst>
              <a:path w="2186792" h="2406374">
                <a:moveTo>
                  <a:pt x="0" y="0"/>
                </a:moveTo>
                <a:lnTo>
                  <a:pt x="2186793" y="0"/>
                </a:lnTo>
                <a:lnTo>
                  <a:pt x="2186793" y="2406374"/>
                </a:lnTo>
                <a:lnTo>
                  <a:pt x="0" y="2406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820131" y="2895363"/>
            <a:ext cx="690864" cy="690864"/>
          </a:xfrm>
          <a:custGeom>
            <a:avLst/>
            <a:gdLst/>
            <a:ahLst/>
            <a:cxnLst/>
            <a:rect l="l" t="t" r="r" b="b"/>
            <a:pathLst>
              <a:path w="690864" h="690864">
                <a:moveTo>
                  <a:pt x="0" y="0"/>
                </a:moveTo>
                <a:lnTo>
                  <a:pt x="690864" y="0"/>
                </a:lnTo>
                <a:lnTo>
                  <a:pt x="690864" y="690863"/>
                </a:lnTo>
                <a:lnTo>
                  <a:pt x="0" y="6908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916479" y="4514175"/>
            <a:ext cx="389965" cy="696365"/>
          </a:xfrm>
          <a:custGeom>
            <a:avLst/>
            <a:gdLst/>
            <a:ahLst/>
            <a:cxnLst/>
            <a:rect l="l" t="t" r="r" b="b"/>
            <a:pathLst>
              <a:path w="389965" h="696365">
                <a:moveTo>
                  <a:pt x="0" y="0"/>
                </a:moveTo>
                <a:lnTo>
                  <a:pt x="389965" y="0"/>
                </a:lnTo>
                <a:lnTo>
                  <a:pt x="389965" y="696365"/>
                </a:lnTo>
                <a:lnTo>
                  <a:pt x="0" y="6963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794265" y="6058142"/>
            <a:ext cx="634392" cy="612982"/>
          </a:xfrm>
          <a:custGeom>
            <a:avLst/>
            <a:gdLst/>
            <a:ahLst/>
            <a:cxnLst/>
            <a:rect l="l" t="t" r="r" b="b"/>
            <a:pathLst>
              <a:path w="634392" h="612982">
                <a:moveTo>
                  <a:pt x="0" y="0"/>
                </a:moveTo>
                <a:lnTo>
                  <a:pt x="634393" y="0"/>
                </a:lnTo>
                <a:lnTo>
                  <a:pt x="634393" y="612981"/>
                </a:lnTo>
                <a:lnTo>
                  <a:pt x="0" y="6129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740620" y="7540470"/>
            <a:ext cx="741683" cy="706453"/>
          </a:xfrm>
          <a:custGeom>
            <a:avLst/>
            <a:gdLst/>
            <a:ahLst/>
            <a:cxnLst/>
            <a:rect l="l" t="t" r="r" b="b"/>
            <a:pathLst>
              <a:path w="741683" h="706453">
                <a:moveTo>
                  <a:pt x="0" y="0"/>
                </a:moveTo>
                <a:lnTo>
                  <a:pt x="741683" y="0"/>
                </a:lnTo>
                <a:lnTo>
                  <a:pt x="741683" y="706453"/>
                </a:lnTo>
                <a:lnTo>
                  <a:pt x="0" y="70645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2834383" y="2976473"/>
            <a:ext cx="854151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couples/families 35+ age groups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34383" y="4538573"/>
            <a:ext cx="666302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Price Range: $50 - 100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34383" y="6050308"/>
            <a:ext cx="870460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Recipe Subscription Price:  $5/month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34383" y="7564782"/>
            <a:ext cx="924678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Top Features: Wastage Insights + Grocery Cart</a:t>
            </a:r>
          </a:p>
        </p:txBody>
      </p:sp>
      <p:sp>
        <p:nvSpPr>
          <p:cNvPr id="35" name="Freeform 35"/>
          <p:cNvSpPr/>
          <p:nvPr/>
        </p:nvSpPr>
        <p:spPr>
          <a:xfrm>
            <a:off x="13026657" y="2800113"/>
            <a:ext cx="4719873" cy="4686775"/>
          </a:xfrm>
          <a:custGeom>
            <a:avLst/>
            <a:gdLst/>
            <a:ahLst/>
            <a:cxnLst/>
            <a:rect l="l" t="t" r="r" b="b"/>
            <a:pathLst>
              <a:path w="4719873" h="4686775">
                <a:moveTo>
                  <a:pt x="0" y="0"/>
                </a:moveTo>
                <a:lnTo>
                  <a:pt x="4719873" y="0"/>
                </a:lnTo>
                <a:lnTo>
                  <a:pt x="4719873" y="4686774"/>
                </a:lnTo>
                <a:lnTo>
                  <a:pt x="0" y="468677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703161"/>
            <a:chOff x="0" y="0"/>
            <a:chExt cx="4816593" cy="12386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38693"/>
            </a:xfrm>
            <a:custGeom>
              <a:avLst/>
              <a:gdLst/>
              <a:ahLst/>
              <a:cxnLst/>
              <a:rect l="l" t="t" r="r" b="b"/>
              <a:pathLst>
                <a:path w="4816592" h="1238693">
                  <a:moveTo>
                    <a:pt x="0" y="0"/>
                  </a:moveTo>
                  <a:lnTo>
                    <a:pt x="4816592" y="0"/>
                  </a:lnTo>
                  <a:lnTo>
                    <a:pt x="4816592" y="1238693"/>
                  </a:lnTo>
                  <a:lnTo>
                    <a:pt x="0" y="123869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816593" cy="1457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3313" y="3050721"/>
            <a:ext cx="3324144" cy="3324144"/>
          </a:xfrm>
          <a:custGeom>
            <a:avLst/>
            <a:gdLst/>
            <a:ahLst/>
            <a:cxnLst/>
            <a:rect l="l" t="t" r="r" b="b"/>
            <a:pathLst>
              <a:path w="3324144" h="3324144">
                <a:moveTo>
                  <a:pt x="0" y="0"/>
                </a:moveTo>
                <a:lnTo>
                  <a:pt x="3324145" y="0"/>
                </a:lnTo>
                <a:lnTo>
                  <a:pt x="3324145" y="3324145"/>
                </a:lnTo>
                <a:lnTo>
                  <a:pt x="0" y="3324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57748" y="3050721"/>
            <a:ext cx="3324144" cy="3324144"/>
          </a:xfrm>
          <a:custGeom>
            <a:avLst/>
            <a:gdLst/>
            <a:ahLst/>
            <a:cxnLst/>
            <a:rect l="l" t="t" r="r" b="b"/>
            <a:pathLst>
              <a:path w="3324144" h="3324144">
                <a:moveTo>
                  <a:pt x="0" y="0"/>
                </a:moveTo>
                <a:lnTo>
                  <a:pt x="3324144" y="0"/>
                </a:lnTo>
                <a:lnTo>
                  <a:pt x="3324144" y="3324145"/>
                </a:lnTo>
                <a:lnTo>
                  <a:pt x="0" y="3324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410542" y="3050721"/>
            <a:ext cx="3324144" cy="3324144"/>
          </a:xfrm>
          <a:custGeom>
            <a:avLst/>
            <a:gdLst/>
            <a:ahLst/>
            <a:cxnLst/>
            <a:rect l="l" t="t" r="r" b="b"/>
            <a:pathLst>
              <a:path w="3324144" h="3324144">
                <a:moveTo>
                  <a:pt x="0" y="0"/>
                </a:moveTo>
                <a:lnTo>
                  <a:pt x="3324145" y="0"/>
                </a:lnTo>
                <a:lnTo>
                  <a:pt x="3324145" y="3324145"/>
                </a:lnTo>
                <a:lnTo>
                  <a:pt x="0" y="3324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917519" y="3405295"/>
            <a:ext cx="2595732" cy="25957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457406" y="3003174"/>
            <a:ext cx="3419239" cy="3419239"/>
          </a:xfrm>
          <a:custGeom>
            <a:avLst/>
            <a:gdLst/>
            <a:ahLst/>
            <a:cxnLst/>
            <a:rect l="l" t="t" r="r" b="b"/>
            <a:pathLst>
              <a:path w="3419239" h="3419239">
                <a:moveTo>
                  <a:pt x="0" y="0"/>
                </a:moveTo>
                <a:lnTo>
                  <a:pt x="3419240" y="0"/>
                </a:lnTo>
                <a:lnTo>
                  <a:pt x="3419240" y="3419239"/>
                </a:lnTo>
                <a:lnTo>
                  <a:pt x="0" y="3419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869160" y="3405295"/>
            <a:ext cx="2595732" cy="259573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21954" y="3405295"/>
            <a:ext cx="2595732" cy="259573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74749" y="3405295"/>
            <a:ext cx="2595732" cy="259573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875577" y="8022430"/>
            <a:ext cx="2824846" cy="2471740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-1164380" y="8495527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0"/>
                </a:moveTo>
                <a:lnTo>
                  <a:pt x="0" y="0"/>
                </a:lnTo>
                <a:lnTo>
                  <a:pt x="0" y="2419950"/>
                </a:lnTo>
                <a:lnTo>
                  <a:pt x="2193080" y="2419950"/>
                </a:lnTo>
                <a:lnTo>
                  <a:pt x="219308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711842" y="1452571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5493955">
            <a:off x="17286923" y="-1048585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>
            <a:off x="7448428" y="10288494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6"/>
                </a:lnTo>
                <a:lnTo>
                  <a:pt x="0" y="2071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4433387" y="4050382"/>
            <a:ext cx="1278455" cy="1324824"/>
          </a:xfrm>
          <a:custGeom>
            <a:avLst/>
            <a:gdLst/>
            <a:ahLst/>
            <a:cxnLst/>
            <a:rect l="l" t="t" r="r" b="b"/>
            <a:pathLst>
              <a:path w="1278455" h="1324824">
                <a:moveTo>
                  <a:pt x="0" y="0"/>
                </a:moveTo>
                <a:lnTo>
                  <a:pt x="1278455" y="0"/>
                </a:lnTo>
                <a:lnTo>
                  <a:pt x="1278455" y="1324823"/>
                </a:lnTo>
                <a:lnTo>
                  <a:pt x="0" y="13248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2069288">
            <a:off x="-2239605" y="-2057400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2069288">
            <a:off x="17583550" y="3943627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7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2069288">
            <a:off x="-4497914" y="7885927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7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-2389866" y="-1035503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6"/>
                </a:lnTo>
                <a:lnTo>
                  <a:pt x="0" y="20710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6258836">
            <a:off x="16709064" y="3154209"/>
            <a:ext cx="1967333" cy="1475499"/>
          </a:xfrm>
          <a:custGeom>
            <a:avLst/>
            <a:gdLst/>
            <a:ahLst/>
            <a:cxnLst/>
            <a:rect l="l" t="t" r="r" b="b"/>
            <a:pathLst>
              <a:path w="1967333" h="1475499">
                <a:moveTo>
                  <a:pt x="0" y="0"/>
                </a:moveTo>
                <a:lnTo>
                  <a:pt x="1967332" y="0"/>
                </a:lnTo>
                <a:lnTo>
                  <a:pt x="1967332" y="1475499"/>
                </a:lnTo>
                <a:lnTo>
                  <a:pt x="0" y="14754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999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1963805">
            <a:off x="4348436" y="2913243"/>
            <a:ext cx="1388505" cy="984103"/>
          </a:xfrm>
          <a:custGeom>
            <a:avLst/>
            <a:gdLst/>
            <a:ahLst/>
            <a:cxnLst/>
            <a:rect l="l" t="t" r="r" b="b"/>
            <a:pathLst>
              <a:path w="1388505" h="984103">
                <a:moveTo>
                  <a:pt x="0" y="0"/>
                </a:moveTo>
                <a:lnTo>
                  <a:pt x="1388506" y="0"/>
                </a:lnTo>
                <a:lnTo>
                  <a:pt x="1388506" y="984104"/>
                </a:lnTo>
                <a:lnTo>
                  <a:pt x="0" y="98410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1963805">
            <a:off x="8374755" y="2913243"/>
            <a:ext cx="1388505" cy="984103"/>
          </a:xfrm>
          <a:custGeom>
            <a:avLst/>
            <a:gdLst/>
            <a:ahLst/>
            <a:cxnLst/>
            <a:rect l="l" t="t" r="r" b="b"/>
            <a:pathLst>
              <a:path w="1388505" h="984103">
                <a:moveTo>
                  <a:pt x="0" y="0"/>
                </a:moveTo>
                <a:lnTo>
                  <a:pt x="1388506" y="0"/>
                </a:lnTo>
                <a:lnTo>
                  <a:pt x="1388506" y="984104"/>
                </a:lnTo>
                <a:lnTo>
                  <a:pt x="0" y="98410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rot="1963805">
            <a:off x="12401075" y="2913243"/>
            <a:ext cx="1388505" cy="984103"/>
          </a:xfrm>
          <a:custGeom>
            <a:avLst/>
            <a:gdLst/>
            <a:ahLst/>
            <a:cxnLst/>
            <a:rect l="l" t="t" r="r" b="b"/>
            <a:pathLst>
              <a:path w="1388505" h="984103">
                <a:moveTo>
                  <a:pt x="0" y="0"/>
                </a:moveTo>
                <a:lnTo>
                  <a:pt x="1388505" y="0"/>
                </a:lnTo>
                <a:lnTo>
                  <a:pt x="1388505" y="984104"/>
                </a:lnTo>
                <a:lnTo>
                  <a:pt x="0" y="98410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6436511" y="3954874"/>
            <a:ext cx="1461031" cy="1496575"/>
          </a:xfrm>
          <a:custGeom>
            <a:avLst/>
            <a:gdLst/>
            <a:ahLst/>
            <a:cxnLst/>
            <a:rect l="l" t="t" r="r" b="b"/>
            <a:pathLst>
              <a:path w="1461031" h="1496575">
                <a:moveTo>
                  <a:pt x="0" y="0"/>
                </a:moveTo>
                <a:lnTo>
                  <a:pt x="1461031" y="0"/>
                </a:lnTo>
                <a:lnTo>
                  <a:pt x="1461031" y="1496574"/>
                </a:lnTo>
                <a:lnTo>
                  <a:pt x="0" y="149657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0632629" y="4050382"/>
            <a:ext cx="974382" cy="1559011"/>
          </a:xfrm>
          <a:custGeom>
            <a:avLst/>
            <a:gdLst/>
            <a:ahLst/>
            <a:cxnLst/>
            <a:rect l="l" t="t" r="r" b="b"/>
            <a:pathLst>
              <a:path w="974382" h="1559011">
                <a:moveTo>
                  <a:pt x="0" y="0"/>
                </a:moveTo>
                <a:lnTo>
                  <a:pt x="974382" y="0"/>
                </a:lnTo>
                <a:lnTo>
                  <a:pt x="974382" y="1559011"/>
                </a:lnTo>
                <a:lnTo>
                  <a:pt x="0" y="15590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2457958" y="3983605"/>
            <a:ext cx="1514855" cy="1439112"/>
          </a:xfrm>
          <a:custGeom>
            <a:avLst/>
            <a:gdLst/>
            <a:ahLst/>
            <a:cxnLst/>
            <a:rect l="l" t="t" r="r" b="b"/>
            <a:pathLst>
              <a:path w="1514855" h="1439112">
                <a:moveTo>
                  <a:pt x="0" y="0"/>
                </a:moveTo>
                <a:lnTo>
                  <a:pt x="1514855" y="0"/>
                </a:lnTo>
                <a:lnTo>
                  <a:pt x="1514855" y="1439112"/>
                </a:lnTo>
                <a:lnTo>
                  <a:pt x="0" y="14391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3588707" y="932071"/>
            <a:ext cx="11110586" cy="102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PLAN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65758" y="6346213"/>
            <a:ext cx="2899255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Focus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53313" y="7069952"/>
            <a:ext cx="3324144" cy="177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Prioritize high-value features like Wastage Insights and Grocery Cart Integration for initial development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70193" y="6346213"/>
            <a:ext cx="2899255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 Design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57748" y="7069952"/>
            <a:ext cx="3324144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a user-friendly app and portal for tracking, notifications, and grocery lists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717398" y="6346213"/>
            <a:ext cx="2899255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Recipe AI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504954" y="7069952"/>
            <a:ext cx="3324144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an AI-driven recipe system that uses available ingredients nearing expiration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22987" y="6346213"/>
            <a:ext cx="2899255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Insights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410542" y="7069952"/>
            <a:ext cx="3324144" cy="107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data analytics to refine features and track user engagement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76638" y="9483175"/>
            <a:ext cx="1607650" cy="1607650"/>
          </a:xfrm>
          <a:custGeom>
            <a:avLst/>
            <a:gdLst/>
            <a:ahLst/>
            <a:cxnLst/>
            <a:rect l="l" t="t" r="r" b="b"/>
            <a:pathLst>
              <a:path w="1607650" h="1607650">
                <a:moveTo>
                  <a:pt x="0" y="0"/>
                </a:moveTo>
                <a:lnTo>
                  <a:pt x="1607649" y="0"/>
                </a:lnTo>
                <a:lnTo>
                  <a:pt x="1607649" y="1607650"/>
                </a:lnTo>
                <a:lnTo>
                  <a:pt x="0" y="1607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878286" y="0"/>
            <a:ext cx="11756571" cy="10287000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 flipH="1">
            <a:off x="17191460" y="-1043639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0"/>
                </a:moveTo>
                <a:lnTo>
                  <a:pt x="0" y="0"/>
                </a:lnTo>
                <a:lnTo>
                  <a:pt x="0" y="2419951"/>
                </a:lnTo>
                <a:lnTo>
                  <a:pt x="2193080" y="2419951"/>
                </a:lnTo>
                <a:lnTo>
                  <a:pt x="21930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 flipV="1">
            <a:off x="-913780" y="7867050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560981" y="410642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8" y="0"/>
                </a:lnTo>
                <a:lnTo>
                  <a:pt x="1906338" y="786365"/>
                </a:lnTo>
                <a:lnTo>
                  <a:pt x="0" y="786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7031" y="-271244"/>
            <a:ext cx="838875" cy="1076056"/>
          </a:xfrm>
          <a:custGeom>
            <a:avLst/>
            <a:gdLst/>
            <a:ahLst/>
            <a:cxnLst/>
            <a:rect l="l" t="t" r="r" b="b"/>
            <a:pathLst>
              <a:path w="838875" h="1076056">
                <a:moveTo>
                  <a:pt x="0" y="0"/>
                </a:moveTo>
                <a:lnTo>
                  <a:pt x="838875" y="0"/>
                </a:lnTo>
                <a:lnTo>
                  <a:pt x="838875" y="1076056"/>
                </a:lnTo>
                <a:lnTo>
                  <a:pt x="0" y="1076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99615" y="626111"/>
            <a:ext cx="10503059" cy="9034778"/>
            <a:chOff x="0" y="0"/>
            <a:chExt cx="2766238" cy="23795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66238" cy="2379530"/>
            </a:xfrm>
            <a:custGeom>
              <a:avLst/>
              <a:gdLst/>
              <a:ahLst/>
              <a:cxnLst/>
              <a:rect l="l" t="t" r="r" b="b"/>
              <a:pathLst>
                <a:path w="2766238" h="2379530">
                  <a:moveTo>
                    <a:pt x="36856" y="0"/>
                  </a:moveTo>
                  <a:lnTo>
                    <a:pt x="2729382" y="0"/>
                  </a:lnTo>
                  <a:cubicBezTo>
                    <a:pt x="2739157" y="0"/>
                    <a:pt x="2748531" y="3883"/>
                    <a:pt x="2755443" y="10795"/>
                  </a:cubicBezTo>
                  <a:cubicBezTo>
                    <a:pt x="2762355" y="17706"/>
                    <a:pt x="2766238" y="27081"/>
                    <a:pt x="2766238" y="36856"/>
                  </a:cubicBezTo>
                  <a:lnTo>
                    <a:pt x="2766238" y="2342674"/>
                  </a:lnTo>
                  <a:cubicBezTo>
                    <a:pt x="2766238" y="2352449"/>
                    <a:pt x="2762355" y="2361823"/>
                    <a:pt x="2755443" y="2368735"/>
                  </a:cubicBezTo>
                  <a:cubicBezTo>
                    <a:pt x="2748531" y="2375647"/>
                    <a:pt x="2739157" y="2379530"/>
                    <a:pt x="2729382" y="2379530"/>
                  </a:cubicBezTo>
                  <a:lnTo>
                    <a:pt x="36856" y="2379530"/>
                  </a:lnTo>
                  <a:cubicBezTo>
                    <a:pt x="16501" y="2379530"/>
                    <a:pt x="0" y="2363029"/>
                    <a:pt x="0" y="2342674"/>
                  </a:cubicBezTo>
                  <a:lnTo>
                    <a:pt x="0" y="36856"/>
                  </a:lnTo>
                  <a:cubicBezTo>
                    <a:pt x="0" y="27081"/>
                    <a:pt x="3883" y="17706"/>
                    <a:pt x="10795" y="10795"/>
                  </a:cubicBezTo>
                  <a:cubicBezTo>
                    <a:pt x="17706" y="3883"/>
                    <a:pt x="27081" y="0"/>
                    <a:pt x="36856" y="0"/>
                  </a:cubicBez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2766238" cy="2474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5400000">
            <a:off x="5317540" y="5914519"/>
            <a:ext cx="393220" cy="1530207"/>
          </a:xfrm>
          <a:custGeom>
            <a:avLst/>
            <a:gdLst/>
            <a:ahLst/>
            <a:cxnLst/>
            <a:rect l="l" t="t" r="r" b="b"/>
            <a:pathLst>
              <a:path w="393220" h="1530207">
                <a:moveTo>
                  <a:pt x="0" y="0"/>
                </a:moveTo>
                <a:lnTo>
                  <a:pt x="393220" y="0"/>
                </a:lnTo>
                <a:lnTo>
                  <a:pt x="393220" y="1530207"/>
                </a:lnTo>
                <a:lnTo>
                  <a:pt x="0" y="1530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68904" r="-40664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563218" y="5841044"/>
            <a:ext cx="4584004" cy="838578"/>
            <a:chOff x="0" y="0"/>
            <a:chExt cx="6112005" cy="111810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112005" cy="1118105"/>
              <a:chOff x="0" y="0"/>
              <a:chExt cx="1207310" cy="2208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07310" cy="220860"/>
              </a:xfrm>
              <a:custGeom>
                <a:avLst/>
                <a:gdLst/>
                <a:ahLst/>
                <a:cxnLst/>
                <a:rect l="l" t="t" r="r" b="b"/>
                <a:pathLst>
                  <a:path w="1207310" h="220860">
                    <a:moveTo>
                      <a:pt x="50667" y="0"/>
                    </a:moveTo>
                    <a:lnTo>
                      <a:pt x="1156643" y="0"/>
                    </a:lnTo>
                    <a:cubicBezTo>
                      <a:pt x="1184625" y="0"/>
                      <a:pt x="1207310" y="22684"/>
                      <a:pt x="1207310" y="50667"/>
                    </a:cubicBezTo>
                    <a:lnTo>
                      <a:pt x="1207310" y="170193"/>
                    </a:lnTo>
                    <a:cubicBezTo>
                      <a:pt x="1207310" y="198176"/>
                      <a:pt x="1184625" y="220860"/>
                      <a:pt x="1156643" y="220860"/>
                    </a:cubicBezTo>
                    <a:lnTo>
                      <a:pt x="50667" y="220860"/>
                    </a:lnTo>
                    <a:cubicBezTo>
                      <a:pt x="22684" y="220860"/>
                      <a:pt x="0" y="198176"/>
                      <a:pt x="0" y="170193"/>
                    </a:cubicBezTo>
                    <a:lnTo>
                      <a:pt x="0" y="50667"/>
                    </a:lnTo>
                    <a:cubicBezTo>
                      <a:pt x="0" y="22684"/>
                      <a:pt x="22684" y="0"/>
                      <a:pt x="50667" y="0"/>
                    </a:cubicBezTo>
                    <a:close/>
                  </a:path>
                </a:pathLst>
              </a:custGeom>
              <a:solidFill>
                <a:srgbClr val="01B1F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95250"/>
                <a:ext cx="1207310" cy="316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44250" y="209803"/>
              <a:ext cx="5423505" cy="603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DIgital Product Design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8404234" y="1653183"/>
            <a:ext cx="506109" cy="506109"/>
          </a:xfrm>
          <a:custGeom>
            <a:avLst/>
            <a:gdLst/>
            <a:ahLst/>
            <a:cxnLst/>
            <a:rect l="l" t="t" r="r" b="b"/>
            <a:pathLst>
              <a:path w="506109" h="506109">
                <a:moveTo>
                  <a:pt x="0" y="0"/>
                </a:moveTo>
                <a:lnTo>
                  <a:pt x="506109" y="0"/>
                </a:lnTo>
                <a:lnTo>
                  <a:pt x="506109" y="506109"/>
                </a:lnTo>
                <a:lnTo>
                  <a:pt x="0" y="5061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5400000">
            <a:off x="6081617" y="10443625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62698">
            <a:off x="12617735" y="-1657539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-2317392" y="2409080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6"/>
                </a:lnTo>
                <a:lnTo>
                  <a:pt x="0" y="20710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657288" y="8299686"/>
            <a:ext cx="710173" cy="958614"/>
          </a:xfrm>
          <a:custGeom>
            <a:avLst/>
            <a:gdLst/>
            <a:ahLst/>
            <a:cxnLst/>
            <a:rect l="l" t="t" r="r" b="b"/>
            <a:pathLst>
              <a:path w="710173" h="958614">
                <a:moveTo>
                  <a:pt x="0" y="0"/>
                </a:moveTo>
                <a:lnTo>
                  <a:pt x="710174" y="0"/>
                </a:lnTo>
                <a:lnTo>
                  <a:pt x="710174" y="958614"/>
                </a:lnTo>
                <a:lnTo>
                  <a:pt x="0" y="95861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315558" y="3371082"/>
            <a:ext cx="2975823" cy="4114800"/>
          </a:xfrm>
          <a:custGeom>
            <a:avLst/>
            <a:gdLst/>
            <a:ahLst/>
            <a:cxnLst/>
            <a:rect l="l" t="t" r="r" b="b"/>
            <a:pathLst>
              <a:path w="2975823" h="4114800">
                <a:moveTo>
                  <a:pt x="0" y="0"/>
                </a:moveTo>
                <a:lnTo>
                  <a:pt x="2975823" y="0"/>
                </a:lnTo>
                <a:lnTo>
                  <a:pt x="29758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1378610" y="2739679"/>
            <a:ext cx="5355136" cy="5355136"/>
          </a:xfrm>
          <a:custGeom>
            <a:avLst/>
            <a:gdLst/>
            <a:ahLst/>
            <a:cxnLst/>
            <a:rect l="l" t="t" r="r" b="b"/>
            <a:pathLst>
              <a:path w="5355136" h="5355136">
                <a:moveTo>
                  <a:pt x="0" y="0"/>
                </a:moveTo>
                <a:lnTo>
                  <a:pt x="5355136" y="0"/>
                </a:lnTo>
                <a:lnTo>
                  <a:pt x="5355136" y="5355136"/>
                </a:lnTo>
                <a:lnTo>
                  <a:pt x="0" y="53551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0940540" y="2049711"/>
            <a:ext cx="6231275" cy="6187577"/>
          </a:xfrm>
          <a:custGeom>
            <a:avLst/>
            <a:gdLst/>
            <a:ahLst/>
            <a:cxnLst/>
            <a:rect l="l" t="t" r="r" b="b"/>
            <a:pathLst>
              <a:path w="6231275" h="6187577">
                <a:moveTo>
                  <a:pt x="0" y="0"/>
                </a:moveTo>
                <a:lnTo>
                  <a:pt x="6231275" y="0"/>
                </a:lnTo>
                <a:lnTo>
                  <a:pt x="6231275" y="6187578"/>
                </a:lnTo>
                <a:lnTo>
                  <a:pt x="0" y="618757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563218" y="2701579"/>
            <a:ext cx="7094070" cy="144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64"/>
              </a:lnSpc>
            </a:pPr>
            <a:r>
              <a:rPr lang="en-US" sz="9273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WASTE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63218" y="4111387"/>
            <a:ext cx="7094070" cy="153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91"/>
              </a:lnSpc>
            </a:pPr>
            <a:r>
              <a:rPr lang="en-US" sz="981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36468" y="6971483"/>
            <a:ext cx="4904101" cy="190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Date: Dec 3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2024</a:t>
            </a:r>
          </a:p>
          <a:p>
            <a:pPr algn="l">
              <a:lnSpc>
                <a:spcPts val="3750"/>
              </a:lnSpc>
            </a:pP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Presenters: 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Parvathy Nair, Rohan Ajay, Saakshi Singh, Uttish Narayan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141" y="1028700"/>
            <a:ext cx="15875159" cy="5338022"/>
          </a:xfrm>
          <a:custGeom>
            <a:avLst/>
            <a:gdLst/>
            <a:ahLst/>
            <a:cxnLst/>
            <a:rect l="l" t="t" r="r" b="b"/>
            <a:pathLst>
              <a:path w="15875159" h="5338022">
                <a:moveTo>
                  <a:pt x="0" y="0"/>
                </a:moveTo>
                <a:lnTo>
                  <a:pt x="15875159" y="0"/>
                </a:lnTo>
                <a:lnTo>
                  <a:pt x="15875159" y="5338022"/>
                </a:lnTo>
                <a:lnTo>
                  <a:pt x="0" y="533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77854" y="1054137"/>
            <a:ext cx="11209936" cy="8204163"/>
          </a:xfrm>
          <a:custGeom>
            <a:avLst/>
            <a:gdLst/>
            <a:ahLst/>
            <a:cxnLst/>
            <a:rect l="l" t="t" r="r" b="b"/>
            <a:pathLst>
              <a:path w="11209936" h="8204163">
                <a:moveTo>
                  <a:pt x="0" y="0"/>
                </a:moveTo>
                <a:lnTo>
                  <a:pt x="11209936" y="0"/>
                </a:lnTo>
                <a:lnTo>
                  <a:pt x="11209936" y="8204163"/>
                </a:lnTo>
                <a:lnTo>
                  <a:pt x="0" y="8204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703161"/>
            <a:chOff x="0" y="0"/>
            <a:chExt cx="4816593" cy="12386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38693"/>
            </a:xfrm>
            <a:custGeom>
              <a:avLst/>
              <a:gdLst/>
              <a:ahLst/>
              <a:cxnLst/>
              <a:rect l="l" t="t" r="r" b="b"/>
              <a:pathLst>
                <a:path w="4816592" h="1238693">
                  <a:moveTo>
                    <a:pt x="0" y="0"/>
                  </a:moveTo>
                  <a:lnTo>
                    <a:pt x="4816592" y="0"/>
                  </a:lnTo>
                  <a:lnTo>
                    <a:pt x="4816592" y="1238693"/>
                  </a:lnTo>
                  <a:lnTo>
                    <a:pt x="0" y="123869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816593" cy="1457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3313" y="3050721"/>
            <a:ext cx="3324144" cy="3324144"/>
          </a:xfrm>
          <a:custGeom>
            <a:avLst/>
            <a:gdLst/>
            <a:ahLst/>
            <a:cxnLst/>
            <a:rect l="l" t="t" r="r" b="b"/>
            <a:pathLst>
              <a:path w="3324144" h="3324144">
                <a:moveTo>
                  <a:pt x="0" y="0"/>
                </a:moveTo>
                <a:lnTo>
                  <a:pt x="3324145" y="0"/>
                </a:lnTo>
                <a:lnTo>
                  <a:pt x="3324145" y="3324145"/>
                </a:lnTo>
                <a:lnTo>
                  <a:pt x="0" y="3324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57748" y="3050721"/>
            <a:ext cx="3324144" cy="3324144"/>
          </a:xfrm>
          <a:custGeom>
            <a:avLst/>
            <a:gdLst/>
            <a:ahLst/>
            <a:cxnLst/>
            <a:rect l="l" t="t" r="r" b="b"/>
            <a:pathLst>
              <a:path w="3324144" h="3324144">
                <a:moveTo>
                  <a:pt x="0" y="0"/>
                </a:moveTo>
                <a:lnTo>
                  <a:pt x="3324144" y="0"/>
                </a:lnTo>
                <a:lnTo>
                  <a:pt x="3324144" y="3324145"/>
                </a:lnTo>
                <a:lnTo>
                  <a:pt x="0" y="3324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410542" y="3050721"/>
            <a:ext cx="3324144" cy="3324144"/>
          </a:xfrm>
          <a:custGeom>
            <a:avLst/>
            <a:gdLst/>
            <a:ahLst/>
            <a:cxnLst/>
            <a:rect l="l" t="t" r="r" b="b"/>
            <a:pathLst>
              <a:path w="3324144" h="3324144">
                <a:moveTo>
                  <a:pt x="0" y="0"/>
                </a:moveTo>
                <a:lnTo>
                  <a:pt x="3324145" y="0"/>
                </a:lnTo>
                <a:lnTo>
                  <a:pt x="3324145" y="3324145"/>
                </a:lnTo>
                <a:lnTo>
                  <a:pt x="0" y="3324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917519" y="3405295"/>
            <a:ext cx="2595732" cy="25957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457406" y="3003174"/>
            <a:ext cx="3419239" cy="3419239"/>
          </a:xfrm>
          <a:custGeom>
            <a:avLst/>
            <a:gdLst/>
            <a:ahLst/>
            <a:cxnLst/>
            <a:rect l="l" t="t" r="r" b="b"/>
            <a:pathLst>
              <a:path w="3419239" h="3419239">
                <a:moveTo>
                  <a:pt x="0" y="0"/>
                </a:moveTo>
                <a:lnTo>
                  <a:pt x="3419240" y="0"/>
                </a:lnTo>
                <a:lnTo>
                  <a:pt x="3419240" y="3419239"/>
                </a:lnTo>
                <a:lnTo>
                  <a:pt x="0" y="3419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869160" y="3405295"/>
            <a:ext cx="2595732" cy="259573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21954" y="3405295"/>
            <a:ext cx="2595732" cy="259573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74749" y="3405295"/>
            <a:ext cx="2595732" cy="259573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142875"/>
              <a:ext cx="6604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875577" y="8022430"/>
            <a:ext cx="2824846" cy="2471740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-1164380" y="8495527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0"/>
                </a:moveTo>
                <a:lnTo>
                  <a:pt x="0" y="0"/>
                </a:lnTo>
                <a:lnTo>
                  <a:pt x="0" y="2419950"/>
                </a:lnTo>
                <a:lnTo>
                  <a:pt x="2193080" y="2419950"/>
                </a:lnTo>
                <a:lnTo>
                  <a:pt x="219308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711842" y="1452571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5493955">
            <a:off x="17286923" y="-1048585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>
            <a:off x="7448428" y="10288494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6"/>
                </a:lnTo>
                <a:lnTo>
                  <a:pt x="0" y="2071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2430586" y="4022732"/>
            <a:ext cx="1493398" cy="1360859"/>
          </a:xfrm>
          <a:custGeom>
            <a:avLst/>
            <a:gdLst/>
            <a:ahLst/>
            <a:cxnLst/>
            <a:rect l="l" t="t" r="r" b="b"/>
            <a:pathLst>
              <a:path w="1493398" h="1360859">
                <a:moveTo>
                  <a:pt x="0" y="0"/>
                </a:moveTo>
                <a:lnTo>
                  <a:pt x="1493398" y="0"/>
                </a:lnTo>
                <a:lnTo>
                  <a:pt x="1493398" y="1360859"/>
                </a:lnTo>
                <a:lnTo>
                  <a:pt x="0" y="13608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6578557" y="3958354"/>
            <a:ext cx="1253139" cy="1489615"/>
          </a:xfrm>
          <a:custGeom>
            <a:avLst/>
            <a:gdLst/>
            <a:ahLst/>
            <a:cxnLst/>
            <a:rect l="l" t="t" r="r" b="b"/>
            <a:pathLst>
              <a:path w="1253139" h="1489615">
                <a:moveTo>
                  <a:pt x="0" y="0"/>
                </a:moveTo>
                <a:lnTo>
                  <a:pt x="1253138" y="0"/>
                </a:lnTo>
                <a:lnTo>
                  <a:pt x="1253138" y="1489615"/>
                </a:lnTo>
                <a:lnTo>
                  <a:pt x="0" y="14896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0420621" y="3891959"/>
            <a:ext cx="1398399" cy="1398399"/>
          </a:xfrm>
          <a:custGeom>
            <a:avLst/>
            <a:gdLst/>
            <a:ahLst/>
            <a:cxnLst/>
            <a:rect l="l" t="t" r="r" b="b"/>
            <a:pathLst>
              <a:path w="1398399" h="1398399">
                <a:moveTo>
                  <a:pt x="0" y="0"/>
                </a:moveTo>
                <a:lnTo>
                  <a:pt x="1398399" y="0"/>
                </a:lnTo>
                <a:lnTo>
                  <a:pt x="1398399" y="1398398"/>
                </a:lnTo>
                <a:lnTo>
                  <a:pt x="0" y="13983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4433387" y="4050382"/>
            <a:ext cx="1278455" cy="1324824"/>
          </a:xfrm>
          <a:custGeom>
            <a:avLst/>
            <a:gdLst/>
            <a:ahLst/>
            <a:cxnLst/>
            <a:rect l="l" t="t" r="r" b="b"/>
            <a:pathLst>
              <a:path w="1278455" h="1324824">
                <a:moveTo>
                  <a:pt x="0" y="0"/>
                </a:moveTo>
                <a:lnTo>
                  <a:pt x="1278455" y="0"/>
                </a:lnTo>
                <a:lnTo>
                  <a:pt x="1278455" y="1324823"/>
                </a:lnTo>
                <a:lnTo>
                  <a:pt x="0" y="132482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2069288">
            <a:off x="-2239605" y="-2057400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3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-2069288">
            <a:off x="17583550" y="3943627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7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-2069288">
            <a:off x="-4497914" y="7885927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7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-2389866" y="-1035503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6"/>
                </a:lnTo>
                <a:lnTo>
                  <a:pt x="0" y="207100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rot="6258836">
            <a:off x="16709064" y="3154209"/>
            <a:ext cx="1967333" cy="1475499"/>
          </a:xfrm>
          <a:custGeom>
            <a:avLst/>
            <a:gdLst/>
            <a:ahLst/>
            <a:cxnLst/>
            <a:rect l="l" t="t" r="r" b="b"/>
            <a:pathLst>
              <a:path w="1967333" h="1475499">
                <a:moveTo>
                  <a:pt x="0" y="0"/>
                </a:moveTo>
                <a:lnTo>
                  <a:pt x="1967332" y="0"/>
                </a:lnTo>
                <a:lnTo>
                  <a:pt x="1967332" y="1475499"/>
                </a:lnTo>
                <a:lnTo>
                  <a:pt x="0" y="14754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999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1963805">
            <a:off x="4348436" y="2913243"/>
            <a:ext cx="1388505" cy="984103"/>
          </a:xfrm>
          <a:custGeom>
            <a:avLst/>
            <a:gdLst/>
            <a:ahLst/>
            <a:cxnLst/>
            <a:rect l="l" t="t" r="r" b="b"/>
            <a:pathLst>
              <a:path w="1388505" h="984103">
                <a:moveTo>
                  <a:pt x="0" y="0"/>
                </a:moveTo>
                <a:lnTo>
                  <a:pt x="1388506" y="0"/>
                </a:lnTo>
                <a:lnTo>
                  <a:pt x="1388506" y="984104"/>
                </a:lnTo>
                <a:lnTo>
                  <a:pt x="0" y="984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1963805">
            <a:off x="8374755" y="2913243"/>
            <a:ext cx="1388505" cy="984103"/>
          </a:xfrm>
          <a:custGeom>
            <a:avLst/>
            <a:gdLst/>
            <a:ahLst/>
            <a:cxnLst/>
            <a:rect l="l" t="t" r="r" b="b"/>
            <a:pathLst>
              <a:path w="1388505" h="984103">
                <a:moveTo>
                  <a:pt x="0" y="0"/>
                </a:moveTo>
                <a:lnTo>
                  <a:pt x="1388506" y="0"/>
                </a:lnTo>
                <a:lnTo>
                  <a:pt x="1388506" y="984104"/>
                </a:lnTo>
                <a:lnTo>
                  <a:pt x="0" y="984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1963805">
            <a:off x="12401075" y="2913243"/>
            <a:ext cx="1388505" cy="984103"/>
          </a:xfrm>
          <a:custGeom>
            <a:avLst/>
            <a:gdLst/>
            <a:ahLst/>
            <a:cxnLst/>
            <a:rect l="l" t="t" r="r" b="b"/>
            <a:pathLst>
              <a:path w="1388505" h="984103">
                <a:moveTo>
                  <a:pt x="0" y="0"/>
                </a:moveTo>
                <a:lnTo>
                  <a:pt x="1388505" y="0"/>
                </a:lnTo>
                <a:lnTo>
                  <a:pt x="1388505" y="984104"/>
                </a:lnTo>
                <a:lnTo>
                  <a:pt x="0" y="984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3588707" y="932071"/>
            <a:ext cx="11110586" cy="102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PLAN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65758" y="6346213"/>
            <a:ext cx="2899255" cy="45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53313" y="7069952"/>
            <a:ext cx="3324144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70193" y="6346213"/>
            <a:ext cx="2899255" cy="45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Launch Phase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57748" y="7069952"/>
            <a:ext cx="3324144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717398" y="6346213"/>
            <a:ext cx="2899255" cy="45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504954" y="7069952"/>
            <a:ext cx="3324144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22987" y="6346213"/>
            <a:ext cx="2899255" cy="45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Full Deployment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410542" y="7069952"/>
            <a:ext cx="3324144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416564" cy="10287000"/>
            <a:chOff x="0" y="0"/>
            <a:chExt cx="274345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3457" cy="2709333"/>
            </a:xfrm>
            <a:custGeom>
              <a:avLst/>
              <a:gdLst/>
              <a:ahLst/>
              <a:cxnLst/>
              <a:rect l="l" t="t" r="r" b="b"/>
              <a:pathLst>
                <a:path w="2743457" h="2709333">
                  <a:moveTo>
                    <a:pt x="0" y="0"/>
                  </a:moveTo>
                  <a:lnTo>
                    <a:pt x="2743457" y="0"/>
                  </a:lnTo>
                  <a:lnTo>
                    <a:pt x="2743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743457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97067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88614" y="1965971"/>
            <a:ext cx="7066548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FOOD WASTE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837710"/>
            <a:ext cx="8514791" cy="4869600"/>
            <a:chOff x="0" y="0"/>
            <a:chExt cx="11353055" cy="64928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11353055" cy="1661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5" lvl="1" indent="-259082" algn="l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United States discards nearly 60 million tons — 120 billion pounds — every year</a:t>
              </a:r>
            </a:p>
            <a:p>
              <a:pPr algn="l">
                <a:lnSpc>
                  <a:spcPts val="3360"/>
                </a:lnSpc>
              </a:pPr>
              <a:endPara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05587"/>
              <a:ext cx="11353055" cy="3338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5" lvl="1" indent="-259082" algn="l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Over 80 percent of Americans discard perfectly good, consumable food simply because they misunderstand expiration </a:t>
              </a:r>
            </a:p>
            <a:p>
              <a:pPr algn="l">
                <a:lnSpc>
                  <a:spcPts val="3360"/>
                </a:lnSpc>
              </a:pPr>
              <a:endPara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518165" lvl="1" indent="-259082" algn="l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average household wastes 31.9% of their grocery cart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48606"/>
              <a:ext cx="11353055" cy="544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3082" y="1302362"/>
            <a:ext cx="8968184" cy="83256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20445" y="5541101"/>
            <a:ext cx="5515339" cy="5515339"/>
          </a:xfrm>
          <a:custGeom>
            <a:avLst/>
            <a:gdLst/>
            <a:ahLst/>
            <a:cxnLst/>
            <a:rect l="l" t="t" r="r" b="b"/>
            <a:pathLst>
              <a:path w="5515339" h="5515339">
                <a:moveTo>
                  <a:pt x="0" y="0"/>
                </a:moveTo>
                <a:lnTo>
                  <a:pt x="5515339" y="0"/>
                </a:lnTo>
                <a:lnTo>
                  <a:pt x="5515339" y="5515339"/>
                </a:lnTo>
                <a:lnTo>
                  <a:pt x="0" y="551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45490" y="2527564"/>
            <a:ext cx="2580587" cy="2403171"/>
          </a:xfrm>
          <a:custGeom>
            <a:avLst/>
            <a:gdLst/>
            <a:ahLst/>
            <a:cxnLst/>
            <a:rect l="l" t="t" r="r" b="b"/>
            <a:pathLst>
              <a:path w="2580587" h="2403171">
                <a:moveTo>
                  <a:pt x="0" y="0"/>
                </a:moveTo>
                <a:lnTo>
                  <a:pt x="2580587" y="0"/>
                </a:lnTo>
                <a:lnTo>
                  <a:pt x="2580587" y="2403171"/>
                </a:lnTo>
                <a:lnTo>
                  <a:pt x="0" y="2403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065324" y="2527564"/>
            <a:ext cx="4625580" cy="6730736"/>
            <a:chOff x="0" y="0"/>
            <a:chExt cx="1218260" cy="1772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8260" cy="1772704"/>
            </a:xfrm>
            <a:custGeom>
              <a:avLst/>
              <a:gdLst/>
              <a:ahLst/>
              <a:cxnLst/>
              <a:rect l="l" t="t" r="r" b="b"/>
              <a:pathLst>
                <a:path w="1218260" h="1772704">
                  <a:moveTo>
                    <a:pt x="83686" y="0"/>
                  </a:moveTo>
                  <a:lnTo>
                    <a:pt x="1134574" y="0"/>
                  </a:lnTo>
                  <a:cubicBezTo>
                    <a:pt x="1156769" y="0"/>
                    <a:pt x="1178054" y="8817"/>
                    <a:pt x="1193749" y="24511"/>
                  </a:cubicBezTo>
                  <a:cubicBezTo>
                    <a:pt x="1209443" y="40205"/>
                    <a:pt x="1218260" y="61491"/>
                    <a:pt x="1218260" y="83686"/>
                  </a:cubicBezTo>
                  <a:lnTo>
                    <a:pt x="1218260" y="1689018"/>
                  </a:lnTo>
                  <a:cubicBezTo>
                    <a:pt x="1218260" y="1735237"/>
                    <a:pt x="1180792" y="1772704"/>
                    <a:pt x="1134574" y="1772704"/>
                  </a:cubicBezTo>
                  <a:lnTo>
                    <a:pt x="83686" y="1772704"/>
                  </a:lnTo>
                  <a:cubicBezTo>
                    <a:pt x="61491" y="1772704"/>
                    <a:pt x="40205" y="1763887"/>
                    <a:pt x="24511" y="1748193"/>
                  </a:cubicBezTo>
                  <a:cubicBezTo>
                    <a:pt x="8817" y="1732499"/>
                    <a:pt x="0" y="1711213"/>
                    <a:pt x="0" y="1689018"/>
                  </a:cubicBezTo>
                  <a:lnTo>
                    <a:pt x="0" y="83686"/>
                  </a:lnTo>
                  <a:cubicBezTo>
                    <a:pt x="0" y="61491"/>
                    <a:pt x="8817" y="40205"/>
                    <a:pt x="24511" y="24511"/>
                  </a:cubicBezTo>
                  <a:cubicBezTo>
                    <a:pt x="40205" y="8817"/>
                    <a:pt x="61491" y="0"/>
                    <a:pt x="8368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19075"/>
              <a:ext cx="1218260" cy="199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52216" y="5541101"/>
            <a:ext cx="5515339" cy="5515339"/>
          </a:xfrm>
          <a:custGeom>
            <a:avLst/>
            <a:gdLst/>
            <a:ahLst/>
            <a:cxnLst/>
            <a:rect l="l" t="t" r="r" b="b"/>
            <a:pathLst>
              <a:path w="5515339" h="5515339">
                <a:moveTo>
                  <a:pt x="0" y="0"/>
                </a:moveTo>
                <a:lnTo>
                  <a:pt x="5515339" y="0"/>
                </a:lnTo>
                <a:lnTo>
                  <a:pt x="5515339" y="5515339"/>
                </a:lnTo>
                <a:lnTo>
                  <a:pt x="0" y="551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386330" y="5541101"/>
            <a:ext cx="5515339" cy="5515339"/>
          </a:xfrm>
          <a:custGeom>
            <a:avLst/>
            <a:gdLst/>
            <a:ahLst/>
            <a:cxnLst/>
            <a:rect l="l" t="t" r="r" b="b"/>
            <a:pathLst>
              <a:path w="5515339" h="5515339">
                <a:moveTo>
                  <a:pt x="0" y="0"/>
                </a:moveTo>
                <a:lnTo>
                  <a:pt x="5515340" y="0"/>
                </a:lnTo>
                <a:lnTo>
                  <a:pt x="5515340" y="5515339"/>
                </a:lnTo>
                <a:lnTo>
                  <a:pt x="0" y="551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-5933920" y="-228201"/>
            <a:ext cx="11646507" cy="5674052"/>
            <a:chOff x="0" y="0"/>
            <a:chExt cx="1459803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9803" cy="711200"/>
            </a:xfrm>
            <a:custGeom>
              <a:avLst/>
              <a:gdLst/>
              <a:ahLst/>
              <a:cxnLst/>
              <a:rect l="l" t="t" r="r" b="b"/>
              <a:pathLst>
                <a:path w="1459803" h="711200">
                  <a:moveTo>
                    <a:pt x="729901" y="0"/>
                  </a:moveTo>
                  <a:lnTo>
                    <a:pt x="1459803" y="711200"/>
                  </a:lnTo>
                  <a:lnTo>
                    <a:pt x="0" y="711200"/>
                  </a:lnTo>
                  <a:lnTo>
                    <a:pt x="729901" y="0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8094" y="234950"/>
              <a:ext cx="100361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7096" y="2527564"/>
            <a:ext cx="4625580" cy="6730736"/>
            <a:chOff x="0" y="0"/>
            <a:chExt cx="1218260" cy="17727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8260" cy="1772704"/>
            </a:xfrm>
            <a:custGeom>
              <a:avLst/>
              <a:gdLst/>
              <a:ahLst/>
              <a:cxnLst/>
              <a:rect l="l" t="t" r="r" b="b"/>
              <a:pathLst>
                <a:path w="1218260" h="1772704">
                  <a:moveTo>
                    <a:pt x="83686" y="0"/>
                  </a:moveTo>
                  <a:lnTo>
                    <a:pt x="1134574" y="0"/>
                  </a:lnTo>
                  <a:cubicBezTo>
                    <a:pt x="1156769" y="0"/>
                    <a:pt x="1178054" y="8817"/>
                    <a:pt x="1193749" y="24511"/>
                  </a:cubicBezTo>
                  <a:cubicBezTo>
                    <a:pt x="1209443" y="40205"/>
                    <a:pt x="1218260" y="61491"/>
                    <a:pt x="1218260" y="83686"/>
                  </a:cubicBezTo>
                  <a:lnTo>
                    <a:pt x="1218260" y="1689018"/>
                  </a:lnTo>
                  <a:cubicBezTo>
                    <a:pt x="1218260" y="1735237"/>
                    <a:pt x="1180792" y="1772704"/>
                    <a:pt x="1134574" y="1772704"/>
                  </a:cubicBezTo>
                  <a:lnTo>
                    <a:pt x="83686" y="1772704"/>
                  </a:lnTo>
                  <a:cubicBezTo>
                    <a:pt x="61491" y="1772704"/>
                    <a:pt x="40205" y="1763887"/>
                    <a:pt x="24511" y="1748193"/>
                  </a:cubicBezTo>
                  <a:cubicBezTo>
                    <a:pt x="8817" y="1732499"/>
                    <a:pt x="0" y="1711213"/>
                    <a:pt x="0" y="1689018"/>
                  </a:cubicBezTo>
                  <a:lnTo>
                    <a:pt x="0" y="83686"/>
                  </a:lnTo>
                  <a:cubicBezTo>
                    <a:pt x="0" y="61491"/>
                    <a:pt x="8817" y="40205"/>
                    <a:pt x="24511" y="24511"/>
                  </a:cubicBezTo>
                  <a:cubicBezTo>
                    <a:pt x="40205" y="8817"/>
                    <a:pt x="61491" y="0"/>
                    <a:pt x="8368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19075"/>
              <a:ext cx="1218260" cy="199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31210" y="2527564"/>
            <a:ext cx="4625580" cy="6730736"/>
            <a:chOff x="0" y="0"/>
            <a:chExt cx="1218260" cy="17727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8260" cy="1772704"/>
            </a:xfrm>
            <a:custGeom>
              <a:avLst/>
              <a:gdLst/>
              <a:ahLst/>
              <a:cxnLst/>
              <a:rect l="l" t="t" r="r" b="b"/>
              <a:pathLst>
                <a:path w="1218260" h="1772704">
                  <a:moveTo>
                    <a:pt x="83686" y="0"/>
                  </a:moveTo>
                  <a:lnTo>
                    <a:pt x="1134574" y="0"/>
                  </a:lnTo>
                  <a:cubicBezTo>
                    <a:pt x="1156769" y="0"/>
                    <a:pt x="1178054" y="8817"/>
                    <a:pt x="1193749" y="24511"/>
                  </a:cubicBezTo>
                  <a:cubicBezTo>
                    <a:pt x="1209443" y="40205"/>
                    <a:pt x="1218260" y="61491"/>
                    <a:pt x="1218260" y="83686"/>
                  </a:cubicBezTo>
                  <a:lnTo>
                    <a:pt x="1218260" y="1689018"/>
                  </a:lnTo>
                  <a:cubicBezTo>
                    <a:pt x="1218260" y="1735237"/>
                    <a:pt x="1180792" y="1772704"/>
                    <a:pt x="1134574" y="1772704"/>
                  </a:cubicBezTo>
                  <a:lnTo>
                    <a:pt x="83686" y="1772704"/>
                  </a:lnTo>
                  <a:cubicBezTo>
                    <a:pt x="61491" y="1772704"/>
                    <a:pt x="40205" y="1763887"/>
                    <a:pt x="24511" y="1748193"/>
                  </a:cubicBezTo>
                  <a:cubicBezTo>
                    <a:pt x="8817" y="1732499"/>
                    <a:pt x="0" y="1711213"/>
                    <a:pt x="0" y="1689018"/>
                  </a:cubicBezTo>
                  <a:lnTo>
                    <a:pt x="0" y="83686"/>
                  </a:lnTo>
                  <a:cubicBezTo>
                    <a:pt x="0" y="61491"/>
                    <a:pt x="8817" y="40205"/>
                    <a:pt x="24511" y="24511"/>
                  </a:cubicBezTo>
                  <a:cubicBezTo>
                    <a:pt x="40205" y="8817"/>
                    <a:pt x="61491" y="0"/>
                    <a:pt x="83686" y="0"/>
                  </a:cubicBez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19075"/>
              <a:ext cx="1218260" cy="199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955466" y="3652594"/>
            <a:ext cx="1222348" cy="1092474"/>
          </a:xfrm>
          <a:custGeom>
            <a:avLst/>
            <a:gdLst/>
            <a:ahLst/>
            <a:cxnLst/>
            <a:rect l="l" t="t" r="r" b="b"/>
            <a:pathLst>
              <a:path w="1222348" h="1092474">
                <a:moveTo>
                  <a:pt x="0" y="0"/>
                </a:moveTo>
                <a:lnTo>
                  <a:pt x="1222348" y="0"/>
                </a:lnTo>
                <a:lnTo>
                  <a:pt x="1222348" y="1092474"/>
                </a:lnTo>
                <a:lnTo>
                  <a:pt x="0" y="109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719178" y="3492909"/>
            <a:ext cx="1135393" cy="1282931"/>
          </a:xfrm>
          <a:custGeom>
            <a:avLst/>
            <a:gdLst/>
            <a:ahLst/>
            <a:cxnLst/>
            <a:rect l="l" t="t" r="r" b="b"/>
            <a:pathLst>
              <a:path w="1135393" h="1282931">
                <a:moveTo>
                  <a:pt x="0" y="0"/>
                </a:moveTo>
                <a:lnTo>
                  <a:pt x="1135394" y="0"/>
                </a:lnTo>
                <a:lnTo>
                  <a:pt x="1135394" y="1282930"/>
                </a:lnTo>
                <a:lnTo>
                  <a:pt x="0" y="1282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921694" y="-243387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62698">
            <a:off x="17154303" y="-1024831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788147" y="1178481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1" y="0"/>
                </a:lnTo>
                <a:lnTo>
                  <a:pt x="1620801" y="502449"/>
                </a:lnTo>
                <a:lnTo>
                  <a:pt x="0" y="5024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 flipH="1" flipV="1">
            <a:off x="-1096540" y="8612501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1"/>
                </a:moveTo>
                <a:lnTo>
                  <a:pt x="0" y="2419951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1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75646" y="775646"/>
            <a:ext cx="506109" cy="506109"/>
          </a:xfrm>
          <a:custGeom>
            <a:avLst/>
            <a:gdLst/>
            <a:ahLst/>
            <a:cxnLst/>
            <a:rect l="l" t="t" r="r" b="b"/>
            <a:pathLst>
              <a:path w="506109" h="506109">
                <a:moveTo>
                  <a:pt x="0" y="0"/>
                </a:moveTo>
                <a:lnTo>
                  <a:pt x="506108" y="0"/>
                </a:lnTo>
                <a:lnTo>
                  <a:pt x="506108" y="506108"/>
                </a:lnTo>
                <a:lnTo>
                  <a:pt x="0" y="50610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860865" y="7576999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0" y="0"/>
                </a:lnTo>
                <a:lnTo>
                  <a:pt x="2761340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7521190" y="5622047"/>
            <a:ext cx="3935600" cy="3593125"/>
          </a:xfrm>
          <a:custGeom>
            <a:avLst/>
            <a:gdLst/>
            <a:ahLst/>
            <a:cxnLst/>
            <a:rect l="l" t="t" r="r" b="b"/>
            <a:pathLst>
              <a:path w="3935600" h="3593125">
                <a:moveTo>
                  <a:pt x="0" y="0"/>
                </a:moveTo>
                <a:lnTo>
                  <a:pt x="3935600" y="0"/>
                </a:lnTo>
                <a:lnTo>
                  <a:pt x="3935600" y="3593125"/>
                </a:lnTo>
                <a:lnTo>
                  <a:pt x="0" y="359312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9999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r="-15333" b="-816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2107185" y="-228201"/>
            <a:ext cx="710573" cy="958614"/>
          </a:xfrm>
          <a:custGeom>
            <a:avLst/>
            <a:gdLst/>
            <a:ahLst/>
            <a:cxnLst/>
            <a:rect l="l" t="t" r="r" b="b"/>
            <a:pathLst>
              <a:path w="710573" h="958614">
                <a:moveTo>
                  <a:pt x="0" y="0"/>
                </a:moveTo>
                <a:lnTo>
                  <a:pt x="710573" y="0"/>
                </a:lnTo>
                <a:lnTo>
                  <a:pt x="710573" y="958614"/>
                </a:lnTo>
                <a:lnTo>
                  <a:pt x="0" y="95861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3301213" y="3588137"/>
            <a:ext cx="1139223" cy="1221389"/>
          </a:xfrm>
          <a:custGeom>
            <a:avLst/>
            <a:gdLst/>
            <a:ahLst/>
            <a:cxnLst/>
            <a:rect l="l" t="t" r="r" b="b"/>
            <a:pathLst>
              <a:path w="1139223" h="1221389">
                <a:moveTo>
                  <a:pt x="0" y="0"/>
                </a:moveTo>
                <a:lnTo>
                  <a:pt x="1139222" y="0"/>
                </a:lnTo>
                <a:lnTo>
                  <a:pt x="1139222" y="1221389"/>
                </a:lnTo>
                <a:lnTo>
                  <a:pt x="0" y="12213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3766816" y="3553243"/>
            <a:ext cx="1377492" cy="1377492"/>
          </a:xfrm>
          <a:custGeom>
            <a:avLst/>
            <a:gdLst/>
            <a:ahLst/>
            <a:cxnLst/>
            <a:rect l="l" t="t" r="r" b="b"/>
            <a:pathLst>
              <a:path w="1377492" h="1377492">
                <a:moveTo>
                  <a:pt x="0" y="0"/>
                </a:moveTo>
                <a:lnTo>
                  <a:pt x="1377492" y="0"/>
                </a:lnTo>
                <a:lnTo>
                  <a:pt x="1377492" y="1377492"/>
                </a:lnTo>
                <a:lnTo>
                  <a:pt x="0" y="1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770313" y="6130046"/>
            <a:ext cx="4279146" cy="231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ctr">
              <a:lnSpc>
                <a:spcPts val="4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Barcode scanning</a:t>
            </a:r>
          </a:p>
          <a:p>
            <a:pPr marL="431807" lvl="1" indent="-215904" algn="ctr">
              <a:lnSpc>
                <a:spcPts val="4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Weight + Image Recognition Combination</a:t>
            </a:r>
          </a:p>
          <a:p>
            <a:pPr marL="431807" lvl="1" indent="-215904" algn="ctr">
              <a:lnSpc>
                <a:spcPts val="4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Manual Entry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76072" y="5464901"/>
            <a:ext cx="4067629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Item Scanning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41299" y="6130046"/>
            <a:ext cx="3605402" cy="172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ctr">
              <a:lnSpc>
                <a:spcPts val="47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Grocery Cart Integration</a:t>
            </a:r>
          </a:p>
          <a:p>
            <a:pPr marL="431807" lvl="1" indent="-215904" algn="ctr">
              <a:lnSpc>
                <a:spcPts val="47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 Expiry Dates</a:t>
            </a:r>
          </a:p>
          <a:p>
            <a:pPr marL="431807" lvl="1" indent="-215904" algn="ctr">
              <a:lnSpc>
                <a:spcPts val="47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 on wasted items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10186" y="5464901"/>
            <a:ext cx="4067629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Special Features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22449" y="908707"/>
            <a:ext cx="8843102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72433" y="6130046"/>
            <a:ext cx="3605402" cy="290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ctr">
              <a:lnSpc>
                <a:spcPts val="4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 Based Recipe Generator </a:t>
            </a:r>
          </a:p>
          <a:p>
            <a:pPr marL="431807" lvl="1" indent="-215904" algn="ctr">
              <a:lnSpc>
                <a:spcPts val="4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Chef based Recipes</a:t>
            </a:r>
          </a:p>
          <a:p>
            <a:pPr marL="431807" lvl="1" indent="-215904" algn="ctr">
              <a:lnSpc>
                <a:spcPts val="47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Subscription Based model?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41319" y="5464901"/>
            <a:ext cx="4067629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Recipe Generation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7534" y="2702034"/>
            <a:ext cx="5052932" cy="5052932"/>
          </a:xfrm>
          <a:custGeom>
            <a:avLst/>
            <a:gdLst/>
            <a:ahLst/>
            <a:cxnLst/>
            <a:rect l="l" t="t" r="r" b="b"/>
            <a:pathLst>
              <a:path w="5052932" h="5052932">
                <a:moveTo>
                  <a:pt x="0" y="0"/>
                </a:moveTo>
                <a:lnTo>
                  <a:pt x="5052932" y="0"/>
                </a:lnTo>
                <a:lnTo>
                  <a:pt x="5052932" y="5052932"/>
                </a:lnTo>
                <a:lnTo>
                  <a:pt x="0" y="505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22449" y="908707"/>
            <a:ext cx="8843102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1267" y="2285595"/>
            <a:ext cx="2443188" cy="71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b="1">
                <a:solidFill>
                  <a:srgbClr val="0236B9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28189" y="2891837"/>
            <a:ext cx="4389344" cy="189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258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gather insights on food waste habits and product preferences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0466" y="2285595"/>
            <a:ext cx="4834954" cy="71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b="1">
                <a:solidFill>
                  <a:srgbClr val="0236B9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AUDIENCE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70466" y="2891837"/>
            <a:ext cx="4389344" cy="189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258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identify potential users of the Food Expiration Tracker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0960" y="5848218"/>
            <a:ext cx="3420916" cy="71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b="1">
                <a:solidFill>
                  <a:srgbClr val="0236B9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SIZE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8189" y="7026059"/>
            <a:ext cx="4389344" cy="124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258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 core questions + conjoint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69115" y="6398921"/>
            <a:ext cx="5637656" cy="185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Provides comprehensive understanding of user needs and market potential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40401" y="5899418"/>
            <a:ext cx="1895085" cy="71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b="1">
                <a:solidFill>
                  <a:srgbClr val="0236B9"/>
                </a:solidFill>
                <a:latin typeface="Poppins Bold"/>
                <a:ea typeface="Poppins Bold"/>
                <a:cs typeface="Poppins Bold"/>
                <a:sym typeface="Poppins Bold"/>
              </a:rPr>
              <a:t>VALUE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6464" y="753693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61796" y="9594332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8" y="0"/>
                </a:lnTo>
                <a:lnTo>
                  <a:pt x="1906338" y="786365"/>
                </a:lnTo>
                <a:lnTo>
                  <a:pt x="0" y="786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493028" y="-1043351"/>
            <a:ext cx="19739943" cy="11962719"/>
            <a:chOff x="0" y="0"/>
            <a:chExt cx="5198997" cy="31506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98997" cy="3150675"/>
            </a:xfrm>
            <a:custGeom>
              <a:avLst/>
              <a:gdLst/>
              <a:ahLst/>
              <a:cxnLst/>
              <a:rect l="l" t="t" r="r" b="b"/>
              <a:pathLst>
                <a:path w="5198997" h="3150675">
                  <a:moveTo>
                    <a:pt x="11766" y="0"/>
                  </a:moveTo>
                  <a:lnTo>
                    <a:pt x="5187231" y="0"/>
                  </a:lnTo>
                  <a:cubicBezTo>
                    <a:pt x="5190352" y="0"/>
                    <a:pt x="5193345" y="1240"/>
                    <a:pt x="5195551" y="3446"/>
                  </a:cubicBezTo>
                  <a:cubicBezTo>
                    <a:pt x="5197758" y="5653"/>
                    <a:pt x="5198997" y="8645"/>
                    <a:pt x="5198997" y="11766"/>
                  </a:cubicBezTo>
                  <a:lnTo>
                    <a:pt x="5198997" y="3138909"/>
                  </a:lnTo>
                  <a:cubicBezTo>
                    <a:pt x="5198997" y="3145407"/>
                    <a:pt x="5193729" y="3150675"/>
                    <a:pt x="5187231" y="3150675"/>
                  </a:cubicBezTo>
                  <a:lnTo>
                    <a:pt x="11766" y="3150675"/>
                  </a:lnTo>
                  <a:cubicBezTo>
                    <a:pt x="8645" y="3150675"/>
                    <a:pt x="5653" y="3149435"/>
                    <a:pt x="3446" y="3147229"/>
                  </a:cubicBezTo>
                  <a:cubicBezTo>
                    <a:pt x="1240" y="3145022"/>
                    <a:pt x="0" y="3142030"/>
                    <a:pt x="0" y="3138909"/>
                  </a:cubicBezTo>
                  <a:lnTo>
                    <a:pt x="0" y="11766"/>
                  </a:lnTo>
                  <a:cubicBezTo>
                    <a:pt x="0" y="5268"/>
                    <a:pt x="5268" y="0"/>
                    <a:pt x="11766" y="0"/>
                  </a:cubicBezTo>
                  <a:close/>
                </a:path>
              </a:pathLst>
            </a:custGeom>
            <a:solidFill>
              <a:srgbClr val="01B1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19075"/>
              <a:ext cx="5198997" cy="336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7053835" y="-891188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1"/>
                </a:moveTo>
                <a:lnTo>
                  <a:pt x="0" y="2419951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62698">
            <a:off x="2460378" y="-1024831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662026" y="2491052"/>
            <a:ext cx="506109" cy="506109"/>
          </a:xfrm>
          <a:custGeom>
            <a:avLst/>
            <a:gdLst/>
            <a:ahLst/>
            <a:cxnLst/>
            <a:rect l="l" t="t" r="r" b="b"/>
            <a:pathLst>
              <a:path w="506109" h="506109">
                <a:moveTo>
                  <a:pt x="0" y="0"/>
                </a:moveTo>
                <a:lnTo>
                  <a:pt x="506108" y="0"/>
                </a:lnTo>
                <a:lnTo>
                  <a:pt x="506108" y="506108"/>
                </a:lnTo>
                <a:lnTo>
                  <a:pt x="0" y="506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849699" y="8601502"/>
            <a:ext cx="1751460" cy="1313595"/>
          </a:xfrm>
          <a:custGeom>
            <a:avLst/>
            <a:gdLst/>
            <a:ahLst/>
            <a:cxnLst/>
            <a:rect l="l" t="t" r="r" b="b"/>
            <a:pathLst>
              <a:path w="1751460" h="1313595">
                <a:moveTo>
                  <a:pt x="0" y="0"/>
                </a:moveTo>
                <a:lnTo>
                  <a:pt x="1751460" y="0"/>
                </a:lnTo>
                <a:lnTo>
                  <a:pt x="1751460" y="1313596"/>
                </a:lnTo>
                <a:lnTo>
                  <a:pt x="0" y="13135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07461" y="471488"/>
            <a:ext cx="915352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QUESTIONS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0718" y="2268720"/>
            <a:ext cx="568898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Question: How many people live in your household?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91536" y="3561465"/>
            <a:ext cx="8120082" cy="167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To understand the demographic composition of potential users.</a:t>
            </a:r>
          </a:p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Value: Enables product customization for different family sizes and food consumption patterns.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78472" y="8086428"/>
            <a:ext cx="8120082" cy="167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To understand existing habits and competition in food freshness tracking.</a:t>
            </a:r>
          </a:p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Value: Identifies gaps in existing practices to highlight the unique value proposition of the product.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7888" y="6931246"/>
            <a:ext cx="763612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Question: What methods do you currently use to track food freshness?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12923" y="3627505"/>
            <a:ext cx="8112469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Question: Which features would you find most valuable in a food expiration tracker?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46591" y="5341207"/>
            <a:ext cx="8507245" cy="167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To prioritize product features based on user preferences.</a:t>
            </a:r>
          </a:p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Value: Guides development priorities to ensure the product meets user expectations and needs.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1796" y="9594332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8" y="0"/>
                </a:lnTo>
                <a:lnTo>
                  <a:pt x="1906338" y="786365"/>
                </a:lnTo>
                <a:lnTo>
                  <a:pt x="0" y="786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91779" y="-481261"/>
            <a:ext cx="19938694" cy="11592916"/>
            <a:chOff x="0" y="0"/>
            <a:chExt cx="5251343" cy="3053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51343" cy="3053278"/>
            </a:xfrm>
            <a:custGeom>
              <a:avLst/>
              <a:gdLst/>
              <a:ahLst/>
              <a:cxnLst/>
              <a:rect l="l" t="t" r="r" b="b"/>
              <a:pathLst>
                <a:path w="5251343" h="3053278">
                  <a:moveTo>
                    <a:pt x="11649" y="0"/>
                  </a:moveTo>
                  <a:lnTo>
                    <a:pt x="5239695" y="0"/>
                  </a:lnTo>
                  <a:cubicBezTo>
                    <a:pt x="5242784" y="0"/>
                    <a:pt x="5245747" y="1227"/>
                    <a:pt x="5247932" y="3412"/>
                  </a:cubicBezTo>
                  <a:cubicBezTo>
                    <a:pt x="5250116" y="5596"/>
                    <a:pt x="5251343" y="8559"/>
                    <a:pt x="5251343" y="11649"/>
                  </a:cubicBezTo>
                  <a:lnTo>
                    <a:pt x="5251343" y="3041630"/>
                  </a:lnTo>
                  <a:cubicBezTo>
                    <a:pt x="5251343" y="3048063"/>
                    <a:pt x="5246128" y="3053278"/>
                    <a:pt x="5239695" y="3053278"/>
                  </a:cubicBezTo>
                  <a:lnTo>
                    <a:pt x="11649" y="3053278"/>
                  </a:lnTo>
                  <a:cubicBezTo>
                    <a:pt x="5215" y="3053278"/>
                    <a:pt x="0" y="3048063"/>
                    <a:pt x="0" y="3041630"/>
                  </a:cubicBezTo>
                  <a:lnTo>
                    <a:pt x="0" y="11649"/>
                  </a:lnTo>
                  <a:cubicBezTo>
                    <a:pt x="0" y="5215"/>
                    <a:pt x="5215" y="0"/>
                    <a:pt x="11649" y="0"/>
                  </a:cubicBez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19075"/>
              <a:ext cx="5251343" cy="3272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053835" y="-891188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1"/>
                </a:moveTo>
                <a:lnTo>
                  <a:pt x="0" y="2419951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62698">
            <a:off x="2373222" y="-1506092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662026" y="2622756"/>
            <a:ext cx="506109" cy="506109"/>
          </a:xfrm>
          <a:custGeom>
            <a:avLst/>
            <a:gdLst/>
            <a:ahLst/>
            <a:cxnLst/>
            <a:rect l="l" t="t" r="r" b="b"/>
            <a:pathLst>
              <a:path w="506109" h="506109">
                <a:moveTo>
                  <a:pt x="0" y="0"/>
                </a:moveTo>
                <a:lnTo>
                  <a:pt x="506108" y="0"/>
                </a:lnTo>
                <a:lnTo>
                  <a:pt x="506108" y="506109"/>
                </a:lnTo>
                <a:lnTo>
                  <a:pt x="0" y="50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423849" y="9043654"/>
            <a:ext cx="2003085" cy="876350"/>
          </a:xfrm>
          <a:custGeom>
            <a:avLst/>
            <a:gdLst/>
            <a:ahLst/>
            <a:cxnLst/>
            <a:rect l="l" t="t" r="r" b="b"/>
            <a:pathLst>
              <a:path w="2003085" h="876350">
                <a:moveTo>
                  <a:pt x="0" y="0"/>
                </a:moveTo>
                <a:lnTo>
                  <a:pt x="2003086" y="0"/>
                </a:lnTo>
                <a:lnTo>
                  <a:pt x="2003086" y="876350"/>
                </a:lnTo>
                <a:lnTo>
                  <a:pt x="0" y="87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637943" y="261637"/>
            <a:ext cx="915352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 b="1">
                <a:solidFill>
                  <a:srgbClr val="F5F5F5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QUESTIONS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5928" y="2847171"/>
            <a:ext cx="8120082" cy="167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To identify the age distribution of potential customers.</a:t>
            </a:r>
          </a:p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Value: Facilitates targeted marketing and user interface design for various age demographics..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61562" y="1649069"/>
            <a:ext cx="635649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Question: What age group do you belong to?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14704" y="3667370"/>
            <a:ext cx="855154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Question: How much would you be willing to pay for the Food Expiration Tracker?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1562" y="6457559"/>
            <a:ext cx="845843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Question: How often do you throw away food due to spoilage?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1787" y="4867520"/>
            <a:ext cx="9484615" cy="167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To gauge price sensitivity and determine optimal pricing strategy.</a:t>
            </a:r>
          </a:p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Value: Informs pricing strategy and helps estimate market potential and revenue projections.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4741" y="7657709"/>
            <a:ext cx="9484615" cy="167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To assess the frequency and extent of food waste in households.</a:t>
            </a:r>
          </a:p>
          <a:p>
            <a:pPr marL="820435" lvl="2" indent="-273478" algn="l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Value: Quantifies the problem the product aims to solve, demonstrating its potential impact and user benefits.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27228" cy="11315700"/>
            <a:chOff x="0" y="0"/>
            <a:chExt cx="4826924" cy="2980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6924" cy="2980267"/>
            </a:xfrm>
            <a:custGeom>
              <a:avLst/>
              <a:gdLst/>
              <a:ahLst/>
              <a:cxnLst/>
              <a:rect l="l" t="t" r="r" b="b"/>
              <a:pathLst>
                <a:path w="4826924" h="2980267">
                  <a:moveTo>
                    <a:pt x="0" y="0"/>
                  </a:moveTo>
                  <a:lnTo>
                    <a:pt x="4826924" y="0"/>
                  </a:lnTo>
                  <a:lnTo>
                    <a:pt x="4826924" y="2980267"/>
                  </a:lnTo>
                  <a:lnTo>
                    <a:pt x="0" y="2980267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826924" cy="3199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9679994" y="9266038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338764" y="634114"/>
            <a:ext cx="1068245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PARTICIPATION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27315" y="5019577"/>
            <a:ext cx="9377638" cy="2971006"/>
            <a:chOff x="0" y="0"/>
            <a:chExt cx="12503517" cy="39613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14300"/>
              <a:ext cx="12503517" cy="847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6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04278"/>
              <a:ext cx="12503517" cy="847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6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114197"/>
              <a:ext cx="12503517" cy="847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6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9649" y="1793858"/>
            <a:ext cx="6406726" cy="669928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658164" y="8533980"/>
            <a:ext cx="4229695" cy="80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9"/>
              </a:lnSpc>
              <a:spcBef>
                <a:spcPct val="0"/>
              </a:spcBef>
            </a:pPr>
            <a:r>
              <a:rPr lang="en-US" sz="3399" b="1">
                <a:solidFill>
                  <a:srgbClr val="F5F5F5"/>
                </a:solidFill>
                <a:latin typeface="Poppins Bold"/>
                <a:ea typeface="Poppins Bold"/>
                <a:cs typeface="Poppins Bold"/>
                <a:sym typeface="Poppins Bold"/>
              </a:rPr>
              <a:t>HUMAN RESPONSES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87885" y="2945589"/>
            <a:ext cx="9365625" cy="442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524" lvl="1" indent="-317262" algn="l">
              <a:lnSpc>
                <a:spcPts val="5877"/>
              </a:lnSpc>
              <a:buFont typeface="Arial"/>
              <a:buChar char="•"/>
            </a:pPr>
            <a:r>
              <a:rPr lang="en-US" sz="293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This might be due to the split in two sections</a:t>
            </a:r>
          </a:p>
          <a:p>
            <a:pPr marL="634524" lvl="1" indent="-317262" algn="l">
              <a:lnSpc>
                <a:spcPts val="5877"/>
              </a:lnSpc>
              <a:buFont typeface="Arial"/>
              <a:buChar char="•"/>
            </a:pPr>
            <a:r>
              <a:rPr lang="en-US" sz="293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People started the survey but did not complete the conjoint analysis </a:t>
            </a:r>
          </a:p>
          <a:p>
            <a:pPr marL="634524" lvl="1" indent="-317262" algn="l">
              <a:lnSpc>
                <a:spcPts val="5877"/>
              </a:lnSpc>
              <a:buFont typeface="Arial"/>
              <a:buChar char="•"/>
            </a:pPr>
            <a:r>
              <a:rPr lang="en-US" sz="2938" b="1">
                <a:solidFill>
                  <a:srgbClr val="01B1F1"/>
                </a:solidFill>
                <a:latin typeface="Poppins Bold"/>
                <a:ea typeface="Poppins Bold"/>
                <a:cs typeface="Poppins Bold"/>
                <a:sym typeface="Poppins Bold"/>
              </a:rPr>
              <a:t>To tackle this, we used generative AI to simulate multiple demographics and produce around 40 distinct survey responses</a:t>
            </a:r>
          </a:p>
        </p:txBody>
      </p:sp>
      <p:sp>
        <p:nvSpPr>
          <p:cNvPr id="17" name="Freeform 17"/>
          <p:cNvSpPr/>
          <p:nvPr/>
        </p:nvSpPr>
        <p:spPr>
          <a:xfrm rot="-3672573">
            <a:off x="16147790" y="8776427"/>
            <a:ext cx="2483307" cy="1800397"/>
          </a:xfrm>
          <a:custGeom>
            <a:avLst/>
            <a:gdLst/>
            <a:ahLst/>
            <a:cxnLst/>
            <a:rect l="l" t="t" r="r" b="b"/>
            <a:pathLst>
              <a:path w="2483307" h="1800397">
                <a:moveTo>
                  <a:pt x="0" y="0"/>
                </a:moveTo>
                <a:lnTo>
                  <a:pt x="2483306" y="0"/>
                </a:lnTo>
                <a:lnTo>
                  <a:pt x="2483306" y="1800398"/>
                </a:lnTo>
                <a:lnTo>
                  <a:pt x="0" y="1800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440255">
            <a:off x="16875793" y="-168153"/>
            <a:ext cx="2068596" cy="1680734"/>
          </a:xfrm>
          <a:custGeom>
            <a:avLst/>
            <a:gdLst/>
            <a:ahLst/>
            <a:cxnLst/>
            <a:rect l="l" t="t" r="r" b="b"/>
            <a:pathLst>
              <a:path w="2068596" h="1680734">
                <a:moveTo>
                  <a:pt x="0" y="0"/>
                </a:moveTo>
                <a:lnTo>
                  <a:pt x="2068595" y="0"/>
                </a:lnTo>
                <a:lnTo>
                  <a:pt x="2068595" y="1680735"/>
                </a:lnTo>
                <a:lnTo>
                  <a:pt x="0" y="16807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679994" cy="10287000"/>
            <a:chOff x="0" y="0"/>
            <a:chExt cx="25494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9463" cy="2709333"/>
            </a:xfrm>
            <a:custGeom>
              <a:avLst/>
              <a:gdLst/>
              <a:ahLst/>
              <a:cxnLst/>
              <a:rect l="l" t="t" r="r" b="b"/>
              <a:pathLst>
                <a:path w="2549463" h="2709333">
                  <a:moveTo>
                    <a:pt x="0" y="0"/>
                  </a:moveTo>
                  <a:lnTo>
                    <a:pt x="2549463" y="0"/>
                  </a:lnTo>
                  <a:lnTo>
                    <a:pt x="25494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6B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2549463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10730" y="635518"/>
            <a:ext cx="1906339" cy="786365"/>
          </a:xfrm>
          <a:custGeom>
            <a:avLst/>
            <a:gdLst/>
            <a:ahLst/>
            <a:cxnLst/>
            <a:rect l="l" t="t" r="r" b="b"/>
            <a:pathLst>
              <a:path w="1906339" h="786365">
                <a:moveTo>
                  <a:pt x="0" y="0"/>
                </a:moveTo>
                <a:lnTo>
                  <a:pt x="1906339" y="0"/>
                </a:lnTo>
                <a:lnTo>
                  <a:pt x="1906339" y="786364"/>
                </a:lnTo>
                <a:lnTo>
                  <a:pt x="0" y="7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096540" y="-181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2193080" y="2419950"/>
                </a:moveTo>
                <a:lnTo>
                  <a:pt x="0" y="2419950"/>
                </a:lnTo>
                <a:lnTo>
                  <a:pt x="0" y="0"/>
                </a:lnTo>
                <a:lnTo>
                  <a:pt x="2193080" y="0"/>
                </a:lnTo>
                <a:lnTo>
                  <a:pt x="2193080" y="24199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7630332" y="9556064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317392" y="6390355"/>
            <a:ext cx="2761341" cy="2071006"/>
          </a:xfrm>
          <a:custGeom>
            <a:avLst/>
            <a:gdLst/>
            <a:ahLst/>
            <a:cxnLst/>
            <a:rect l="l" t="t" r="r" b="b"/>
            <a:pathLst>
              <a:path w="2761341" h="2071006">
                <a:moveTo>
                  <a:pt x="0" y="0"/>
                </a:moveTo>
                <a:lnTo>
                  <a:pt x="2761341" y="0"/>
                </a:lnTo>
                <a:lnTo>
                  <a:pt x="2761341" y="2071005"/>
                </a:lnTo>
                <a:lnTo>
                  <a:pt x="0" y="2071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21035" y="9085160"/>
            <a:ext cx="1292585" cy="1977185"/>
          </a:xfrm>
          <a:custGeom>
            <a:avLst/>
            <a:gdLst/>
            <a:ahLst/>
            <a:cxnLst/>
            <a:rect l="l" t="t" r="r" b="b"/>
            <a:pathLst>
              <a:path w="1292585" h="1977185">
                <a:moveTo>
                  <a:pt x="0" y="0"/>
                </a:moveTo>
                <a:lnTo>
                  <a:pt x="1292585" y="0"/>
                </a:lnTo>
                <a:lnTo>
                  <a:pt x="1292585" y="1977185"/>
                </a:lnTo>
                <a:lnTo>
                  <a:pt x="0" y="1977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27315" y="2072154"/>
            <a:ext cx="8091379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27315" y="5019577"/>
            <a:ext cx="9377638" cy="3614194"/>
            <a:chOff x="0" y="0"/>
            <a:chExt cx="12503517" cy="481892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14300"/>
              <a:ext cx="12503517" cy="1704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5222" lvl="1" indent="-397611" algn="l">
                <a:lnSpc>
                  <a:spcPts val="5156"/>
                </a:lnSpc>
                <a:buAutoNum type="arabicPeriod"/>
              </a:pPr>
              <a:r>
                <a:rPr lang="en-US" sz="3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How many people living in a household?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61863"/>
              <a:ext cx="12503517" cy="847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6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71782"/>
              <a:ext cx="12503517" cy="847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6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87614" y="-283311"/>
            <a:ext cx="5602116" cy="584752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83624" y="4603885"/>
            <a:ext cx="5614287" cy="647537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804953" y="2374096"/>
            <a:ext cx="394990" cy="59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03021" y="7289097"/>
            <a:ext cx="1220093" cy="59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HUMAN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Microsoft Macintosh PowerPoint</Application>
  <PresentationFormat>Custom</PresentationFormat>
  <Paragraphs>132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Poppins Medium</vt:lpstr>
      <vt:lpstr>Poppins</vt:lpstr>
      <vt:lpstr>Arial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Product Design</dc:title>
  <cp:lastModifiedBy>Uttish narayan Karunakaran</cp:lastModifiedBy>
  <cp:revision>1</cp:revision>
  <dcterms:created xsi:type="dcterms:W3CDTF">2006-08-16T00:00:00Z</dcterms:created>
  <dcterms:modified xsi:type="dcterms:W3CDTF">2025-05-22T18:52:24Z</dcterms:modified>
  <dc:identifier>DAGYLuXFjtY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2025-05-22T18:52:22Z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1ce42eec-cc7a-4035-820a-147c7cab7bc6</vt:lpwstr>
  </property>
  <property fmtid="{D5CDD505-2E9C-101B-9397-08002B2CF9AE}" pid="8" name="MSIP_Label_f7606f69-b0ae-4874-be30-7d43a3c7be10_ContentBits">
    <vt:lpwstr>0</vt:lpwstr>
  </property>
  <property fmtid="{D5CDD505-2E9C-101B-9397-08002B2CF9AE}" pid="9" name="MSIP_Label_f7606f69-b0ae-4874-be30-7d43a3c7be10_Tag">
    <vt:lpwstr>50, 3, 0, 1</vt:lpwstr>
  </property>
</Properties>
</file>